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Lst>
  <p:notesMasterIdLst>
    <p:notesMasterId r:id="rId11"/>
  </p:notesMasterIdLst>
  <p:sldIdLst>
    <p:sldId id="352" r:id="rId4"/>
    <p:sldId id="353" r:id="rId5"/>
    <p:sldId id="354" r:id="rId6"/>
    <p:sldId id="356" r:id="rId7"/>
    <p:sldId id="357" r:id="rId8"/>
    <p:sldId id="355" r:id="rId9"/>
    <p:sldId id="35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ja Office" initials="SO"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8C1"/>
    <a:srgbClr val="2C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93088" autoAdjust="0"/>
  </p:normalViewPr>
  <p:slideViewPr>
    <p:cSldViewPr snapToGrid="0" showGuides="1">
      <p:cViewPr>
        <p:scale>
          <a:sx n="100" d="100"/>
          <a:sy n="100" d="100"/>
        </p:scale>
        <p:origin x="-466" y="562"/>
      </p:cViewPr>
      <p:guideLst>
        <p:guide orient="horz" pos="2160"/>
        <p:guide orient="horz" pos="4187"/>
        <p:guide orient="horz" pos="511"/>
        <p:guide orient="horz" pos="1232"/>
        <p:guide orient="horz" pos="2560"/>
        <p:guide orient="horz" pos="1589"/>
        <p:guide pos="5506"/>
        <p:guide pos="357"/>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0F02D5-7F08-40A1-AF6C-C5E29F22E1A3}" type="datetimeFigureOut">
              <a:rPr lang="en-US" smtClean="0"/>
              <a:t>5/22/2013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C4C009-38AD-4FA1-9DBC-7CBD459CAF1D}" type="slidenum">
              <a:rPr lang="en-US" smtClean="0"/>
              <a:t>‹#›</a:t>
            </a:fld>
            <a:endParaRPr lang="en-US"/>
          </a:p>
        </p:txBody>
      </p:sp>
    </p:spTree>
    <p:extLst>
      <p:ext uri="{BB962C8B-B14F-4D97-AF65-F5344CB8AC3E}">
        <p14:creationId xmlns:p14="http://schemas.microsoft.com/office/powerpoint/2010/main" val="240769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these slides is to help present the 3-step Knowledge Transfer Solution to executives and colleagues internally within your organization.  Users can take any or all of the slides in this desk to help outline the business problem(s), the solution using knowledge transfer, and the outcomes of working with us.  If you’d like any more support or help in creating a presentation, we’d love to help!  Just contact Sonja at 206-547-1775 or sonja@stevetrautman.com</a:t>
            </a:r>
            <a:endParaRPr lang="en-US" dirty="0"/>
          </a:p>
        </p:txBody>
      </p:sp>
      <p:sp>
        <p:nvSpPr>
          <p:cNvPr id="4" name="Slide Number Placeholder 3"/>
          <p:cNvSpPr>
            <a:spLocks noGrp="1"/>
          </p:cNvSpPr>
          <p:nvPr>
            <p:ph type="sldNum" sz="quarter" idx="10"/>
          </p:nvPr>
        </p:nvSpPr>
        <p:spPr/>
        <p:txBody>
          <a:bodyPr/>
          <a:lstStyle/>
          <a:p>
            <a:fld id="{0AC4C009-38AD-4FA1-9DBC-7CBD459CAF1D}" type="slidenum">
              <a:rPr lang="en-US" smtClean="0"/>
              <a:t>1</a:t>
            </a:fld>
            <a:endParaRPr lang="en-US"/>
          </a:p>
        </p:txBody>
      </p:sp>
    </p:spTree>
    <p:extLst>
      <p:ext uri="{BB962C8B-B14F-4D97-AF65-F5344CB8AC3E}">
        <p14:creationId xmlns:p14="http://schemas.microsoft.com/office/powerpoint/2010/main" val="123792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this slide is</a:t>
            </a:r>
            <a:r>
              <a:rPr lang="en-US" baseline="0" dirty="0" smtClean="0"/>
              <a:t> to provide a basic definition so that we can agree what knowledge transfer really is.  Then we quickly outline 5 questions that drive </a:t>
            </a:r>
            <a:r>
              <a:rPr lang="en-US" u="sng" baseline="0" dirty="0" smtClean="0"/>
              <a:t>successful</a:t>
            </a:r>
            <a:r>
              <a:rPr lang="en-US" baseline="0" dirty="0" smtClean="0"/>
              <a:t> knowledge transfer.</a:t>
            </a:r>
            <a:endParaRPr lang="en-US" dirty="0"/>
          </a:p>
        </p:txBody>
      </p:sp>
      <p:sp>
        <p:nvSpPr>
          <p:cNvPr id="4" name="Slide Number Placeholder 3"/>
          <p:cNvSpPr>
            <a:spLocks noGrp="1"/>
          </p:cNvSpPr>
          <p:nvPr>
            <p:ph type="sldNum" sz="quarter" idx="10"/>
          </p:nvPr>
        </p:nvSpPr>
        <p:spPr/>
        <p:txBody>
          <a:bodyPr/>
          <a:lstStyle/>
          <a:p>
            <a:fld id="{0AC4C009-38AD-4FA1-9DBC-7CBD459CAF1D}" type="slidenum">
              <a:rPr lang="en-US" smtClean="0"/>
              <a:t>2</a:t>
            </a:fld>
            <a:endParaRPr lang="en-US"/>
          </a:p>
        </p:txBody>
      </p:sp>
    </p:spTree>
    <p:extLst>
      <p:ext uri="{BB962C8B-B14F-4D97-AF65-F5344CB8AC3E}">
        <p14:creationId xmlns:p14="http://schemas.microsoft.com/office/powerpoint/2010/main" val="173845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8D9C374-2202-419E-B68C-1E4817759C35}" type="slidenum">
              <a:rPr lang="en-US" smtClean="0"/>
              <a:pPr/>
              <a:t>3</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r>
              <a:rPr lang="en-US" dirty="0" smtClean="0"/>
              <a:t>This is a list of common problems facing organizations that we work with.  Add new items or prioritize</a:t>
            </a:r>
            <a:r>
              <a:rPr lang="en-US" baseline="0" dirty="0" smtClean="0"/>
              <a:t> as needed.</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broadly</a:t>
            </a:r>
            <a:r>
              <a:rPr lang="en-US" baseline="0" dirty="0" smtClean="0"/>
              <a:t> outlines the 3 steps that make up our Knowledge Transfer Solution.  Together these 3 form the “soup to nuts” platform for successful knowledge transfer within an organization.  Step 1 is our Knowledge Silo Matrix (KSM), Step 2 is our Skill Development Plan (SDP) and Step 3 is our Knowledge Transfer Workshop (KTW).  You will see these in their branded format on the next slide.  If you’d like to see Steve talk through this slide, please view at https://www.youtube.com/watch?v=1xj1iVhu308 </a:t>
            </a:r>
            <a:endParaRPr lang="en-US" dirty="0"/>
          </a:p>
        </p:txBody>
      </p:sp>
      <p:sp>
        <p:nvSpPr>
          <p:cNvPr id="4" name="Slide Number Placeholder 3"/>
          <p:cNvSpPr>
            <a:spLocks noGrp="1"/>
          </p:cNvSpPr>
          <p:nvPr>
            <p:ph type="sldNum" sz="quarter" idx="10"/>
          </p:nvPr>
        </p:nvSpPr>
        <p:spPr/>
        <p:txBody>
          <a:bodyPr/>
          <a:lstStyle/>
          <a:p>
            <a:pPr>
              <a:defRPr/>
            </a:pPr>
            <a:fld id="{156F3541-95AE-4AF7-8B7D-3762DBB0A35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an animated slide that progresses step-by-step through the full solution, illustrating how the process works with experts and apprentices.  As we mentioned in the prior slide, the prior slide might be a little repetitive, with this slide showing the full “map.”  To hear Steve talking through this slide, go to:  https://www.youtube.com/watch?v=tWyMU90x6o4 and here is a transcript of that video:  “Our 3-step Knowledge Transfer Solution starts with the Knowledge Silo Matrix (click Step 1: KSM), which (click to purple circle 1) starts with the problem…the risk that we perceive, such as onboarding, or new employees, or somebody getting ready to retire. (click to purple 2) We conduct a Knowledge Silo Matrix to see where the expertise lies, (click to 3), we pick a silo to prioritize, (click to 4) and we pick an expert who will represent that silo and become the person we want to replicate.  (Click to Step 2: SDP) Then we build a plan (click 5), then we interview the expert and write a skill development plan, (click 6) and then we pick an apprentice to learn the knowledge silo – this person is marked yellow, (click 7) then we customize the plan for that </a:t>
            </a:r>
            <a:r>
              <a:rPr lang="en-US" i="1" baseline="0" dirty="0" smtClean="0"/>
              <a:t>individual , </a:t>
            </a:r>
            <a:r>
              <a:rPr lang="en-US" i="0" baseline="0" dirty="0" smtClean="0"/>
              <a:t>and then (click 8) we set up a conversation to clarify roles and priorities, (such as)  ‘How does this mentoring function? How does this knowledge transfer function fit with your daily work?’  And then finally (click Step 3:  KTW), we train them (click 9) so that they learn how to execute on the Skill Development Plan within the context of their day job, and we prove the apprentices learn by (click 10), having him or her pass the ‘test,’ and then they can go from yellow to green. (click 11)  They go from ‘I don’t know’ to ‘I know.’  And this is a machine (process) that is built that you can plug anybody into.  You can plug in a brand-new hire, you can plug in a ten-year veteran who (for example) came from another plant, you can plug in somebody who is 20 years at this plant but needs to cross train…basically whoever you have as your apprentice.  You can plug in a vendor that doesn’t know now to play nice with your site  (</a:t>
            </a:r>
            <a:r>
              <a:rPr lang="en-US" i="0" baseline="0" dirty="0" err="1" smtClean="0"/>
              <a:t>eg</a:t>
            </a:r>
            <a:r>
              <a:rPr lang="en-US" i="0" baseline="0" dirty="0" smtClean="0"/>
              <a:t>. work consistently to the standards of your org) – </a:t>
            </a:r>
            <a:r>
              <a:rPr lang="en-US" i="1" baseline="0" dirty="0" smtClean="0"/>
              <a:t>whoever it is you need to teach </a:t>
            </a:r>
            <a:r>
              <a:rPr lang="en-US" i="0" baseline="0" dirty="0" smtClean="0"/>
              <a:t>can be plugged into this system.  Sometimes this process takes a year, and sometimes it takes a day. All of the pieces are in place to take this on.</a:t>
            </a:r>
            <a:endParaRPr lang="en-US" i="0" dirty="0"/>
          </a:p>
        </p:txBody>
      </p:sp>
      <p:sp>
        <p:nvSpPr>
          <p:cNvPr id="4" name="Slide Number Placeholder 3"/>
          <p:cNvSpPr>
            <a:spLocks noGrp="1"/>
          </p:cNvSpPr>
          <p:nvPr>
            <p:ph type="sldNum" sz="quarter" idx="10"/>
          </p:nvPr>
        </p:nvSpPr>
        <p:spPr/>
        <p:txBody>
          <a:bodyPr/>
          <a:lstStyle/>
          <a:p>
            <a:fld id="{AC215EEF-F189-044F-AF1A-3B820FFB39D7}"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a:t>
            </a:r>
            <a:r>
              <a:rPr lang="en-US" baseline="0" dirty="0" smtClean="0"/>
              <a:t> can be used to answer the question, “who are these people who claim they can help?”  Additional info:  </a:t>
            </a:r>
            <a:r>
              <a:rPr lang="en-US" sz="1200" b="0" i="0" kern="1200" dirty="0" smtClean="0">
                <a:solidFill>
                  <a:schemeClr val="tx1"/>
                </a:solidFill>
                <a:effectLst/>
                <a:latin typeface="+mn-lt"/>
                <a:ea typeface="+mn-ea"/>
                <a:cs typeface="+mn-cs"/>
              </a:rPr>
              <a:t>Steve developed</a:t>
            </a:r>
            <a:r>
              <a:rPr lang="en-US" sz="1200" b="0" i="0" kern="1200" baseline="0" dirty="0" smtClean="0">
                <a:solidFill>
                  <a:schemeClr val="tx1"/>
                </a:solidFill>
                <a:effectLst/>
                <a:latin typeface="+mn-lt"/>
                <a:ea typeface="+mn-ea"/>
                <a:cs typeface="+mn-cs"/>
              </a:rPr>
              <a:t> his knowledge transfer expertise </a:t>
            </a:r>
            <a:r>
              <a:rPr lang="en-US" sz="1200" b="0" i="0" kern="1200" dirty="0" smtClean="0">
                <a:solidFill>
                  <a:schemeClr val="tx1"/>
                </a:solidFill>
                <a:effectLst/>
                <a:latin typeface="+mn-lt"/>
                <a:ea typeface="+mn-ea"/>
                <a:cs typeface="+mn-cs"/>
              </a:rPr>
              <a:t>in the early 1990s when he worked at Microsoft, and his knowledge transfer solution is now used by companies ranging from Boeing to Nike, Kraft to </a:t>
            </a:r>
            <a:r>
              <a:rPr lang="en-US" sz="1200" b="0" i="0" kern="1200" dirty="0" err="1" smtClean="0">
                <a:solidFill>
                  <a:schemeClr val="tx1"/>
                </a:solidFill>
                <a:effectLst/>
                <a:latin typeface="+mn-lt"/>
                <a:ea typeface="+mn-ea"/>
                <a:cs typeface="+mn-cs"/>
              </a:rPr>
              <a:t>Zynga</a:t>
            </a:r>
            <a:r>
              <a:rPr lang="en-US" sz="1200" b="0" i="0" kern="1200" dirty="0" smtClean="0">
                <a:solidFill>
                  <a:schemeClr val="tx1"/>
                </a:solidFill>
                <a:effectLst/>
                <a:latin typeface="+mn-lt"/>
                <a:ea typeface="+mn-ea"/>
                <a:cs typeface="+mn-cs"/>
              </a:rPr>
              <a:t>. He has written two books, </a:t>
            </a:r>
            <a:r>
              <a:rPr lang="en-US" sz="1200" b="0" i="1" kern="1200" dirty="0" smtClean="0">
                <a:solidFill>
                  <a:schemeClr val="tx1"/>
                </a:solidFill>
                <a:effectLst/>
                <a:latin typeface="+mn-lt"/>
                <a:ea typeface="+mn-ea"/>
                <a:cs typeface="+mn-cs"/>
              </a:rPr>
              <a:t>“Teach What You Know: A Practical Leader’s Guide to Knowledge Transfer through Peer Mentoring”</a:t>
            </a:r>
            <a:r>
              <a:rPr lang="en-US" sz="1200" b="0" i="0" kern="1200" dirty="0" smtClean="0">
                <a:solidFill>
                  <a:schemeClr val="tx1"/>
                </a:solidFill>
                <a:effectLst/>
                <a:latin typeface="+mn-lt"/>
                <a:ea typeface="+mn-ea"/>
                <a:cs typeface="+mn-cs"/>
              </a:rPr>
              <a:t> and </a:t>
            </a:r>
            <a:r>
              <a:rPr lang="en-US" sz="1200" b="0" i="1" kern="1200" dirty="0" smtClean="0">
                <a:solidFill>
                  <a:schemeClr val="tx1"/>
                </a:solidFill>
                <a:effectLst/>
                <a:latin typeface="+mn-lt"/>
                <a:ea typeface="+mn-ea"/>
                <a:cs typeface="+mn-cs"/>
              </a:rPr>
              <a:t>“The Executive Guide to High Impact Talent Management”</a:t>
            </a:r>
            <a:endParaRPr lang="en-US" dirty="0"/>
          </a:p>
        </p:txBody>
      </p:sp>
      <p:sp>
        <p:nvSpPr>
          <p:cNvPr id="4" name="Slide Number Placeholder 3"/>
          <p:cNvSpPr>
            <a:spLocks noGrp="1"/>
          </p:cNvSpPr>
          <p:nvPr>
            <p:ph type="sldNum" sz="quarter" idx="10"/>
          </p:nvPr>
        </p:nvSpPr>
        <p:spPr/>
        <p:txBody>
          <a:bodyPr/>
          <a:lstStyle/>
          <a:p>
            <a:fld id="{0AC4C009-38AD-4FA1-9DBC-7CBD459CAF1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22675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Steve has written two books, </a:t>
            </a:r>
            <a:r>
              <a:rPr lang="en-US" sz="1200" b="0" i="1" kern="1200" dirty="0" smtClean="0">
                <a:solidFill>
                  <a:schemeClr val="tx1"/>
                </a:solidFill>
                <a:effectLst/>
                <a:latin typeface="+mn-lt"/>
                <a:ea typeface="+mn-ea"/>
                <a:cs typeface="+mn-cs"/>
              </a:rPr>
              <a:t>Teach What You Know: a Practical Leader’s Guide to Knowledge Transfer Using Peer Mentoring </a:t>
            </a:r>
            <a:r>
              <a:rPr lang="en-US" sz="1200" b="0" i="0" kern="1200" dirty="0" smtClean="0">
                <a:solidFill>
                  <a:schemeClr val="tx1"/>
                </a:solidFill>
                <a:effectLst/>
                <a:latin typeface="+mn-lt"/>
                <a:ea typeface="+mn-ea"/>
                <a:cs typeface="+mn-cs"/>
              </a:rPr>
              <a:t>(Prentice Hall, 2006) and </a:t>
            </a:r>
            <a:r>
              <a:rPr lang="en-US" sz="1200" b="0" i="1" kern="1200" dirty="0" smtClean="0">
                <a:solidFill>
                  <a:schemeClr val="tx1"/>
                </a:solidFill>
                <a:effectLst/>
                <a:latin typeface="+mn-lt"/>
                <a:ea typeface="+mn-ea"/>
                <a:cs typeface="+mn-cs"/>
              </a:rPr>
              <a:t>The Executive Guide to High-Impact Talent Management</a:t>
            </a:r>
            <a:r>
              <a:rPr lang="en-US" sz="1200" b="0" i="0" kern="1200" dirty="0" smtClean="0">
                <a:solidFill>
                  <a:schemeClr val="tx1"/>
                </a:solidFill>
                <a:effectLst/>
                <a:latin typeface="+mn-lt"/>
                <a:ea typeface="+mn-ea"/>
                <a:cs typeface="+mn-cs"/>
              </a:rPr>
              <a:t> (McGraw Hill, 2011; with coauthor Dave DeLong). His terminology and innovative concepts in the field of knowledge transfer have been adopted at the CEO level of many Fortune 500 organizations.</a:t>
            </a:r>
          </a:p>
          <a:p>
            <a:r>
              <a:rPr lang="en-US" sz="1200" b="0" i="0" kern="1200" dirty="0" smtClean="0">
                <a:solidFill>
                  <a:schemeClr val="tx1"/>
                </a:solidFill>
                <a:effectLst/>
                <a:latin typeface="+mn-lt"/>
                <a:ea typeface="+mn-ea"/>
                <a:cs typeface="+mn-cs"/>
              </a:rPr>
              <a:t>Please</a:t>
            </a:r>
            <a:r>
              <a:rPr lang="en-US" sz="1200" b="0" i="0" kern="1200" baseline="0" dirty="0" smtClean="0">
                <a:solidFill>
                  <a:schemeClr val="tx1"/>
                </a:solidFill>
                <a:effectLst/>
                <a:latin typeface="+mn-lt"/>
                <a:ea typeface="+mn-ea"/>
                <a:cs typeface="+mn-cs"/>
              </a:rPr>
              <a:t> feel free to ask for more presentation materials that you wish to use; we also have videos on our YouTube channel, </a:t>
            </a:r>
            <a:r>
              <a:rPr lang="en-US" sz="1200" b="0" i="1" kern="1200" baseline="0" dirty="0" err="1" smtClean="0">
                <a:solidFill>
                  <a:schemeClr val="tx1"/>
                </a:solidFill>
                <a:effectLst/>
                <a:latin typeface="+mn-lt"/>
                <a:ea typeface="+mn-ea"/>
                <a:cs typeface="+mn-cs"/>
              </a:rPr>
              <a:t>SteveTrautmanCo</a:t>
            </a:r>
            <a:r>
              <a:rPr lang="en-US" sz="1200" b="0" i="0" kern="1200" baseline="0" dirty="0" smtClean="0">
                <a:solidFill>
                  <a:schemeClr val="tx1"/>
                </a:solidFill>
                <a:effectLst/>
                <a:latin typeface="+mn-lt"/>
                <a:ea typeface="+mn-ea"/>
                <a:cs typeface="+mn-cs"/>
              </a:rPr>
              <a:t>.  Contact Sonja at (206)-547-1775 or sonja@stevetrautman.com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AC4C009-38AD-4FA1-9DBC-7CBD459CAF1D}" type="slidenum">
              <a:rPr lang="en-US" smtClean="0"/>
              <a:t>7</a:t>
            </a:fld>
            <a:endParaRPr lang="en-US"/>
          </a:p>
        </p:txBody>
      </p:sp>
    </p:spTree>
    <p:extLst>
      <p:ext uri="{BB962C8B-B14F-4D97-AF65-F5344CB8AC3E}">
        <p14:creationId xmlns:p14="http://schemas.microsoft.com/office/powerpoint/2010/main" val="1082479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image" Target="../media/image3.jp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d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STC_ReverseColor_RGB.png"/>
          <p:cNvPicPr>
            <a:picLocks noChangeAspect="1"/>
          </p:cNvPicPr>
          <p:nvPr userDrawn="1"/>
        </p:nvPicPr>
        <p:blipFill>
          <a:blip r:embed="rId3"/>
          <a:stretch>
            <a:fillRect/>
          </a:stretch>
        </p:blipFill>
        <p:spPr>
          <a:xfrm>
            <a:off x="4855731" y="361411"/>
            <a:ext cx="3904710" cy="649095"/>
          </a:xfrm>
          <a:prstGeom prst="rect">
            <a:avLst/>
          </a:prstGeom>
        </p:spPr>
      </p:pic>
      <p:cxnSp>
        <p:nvCxnSpPr>
          <p:cNvPr id="8" name="Straight Connector 7"/>
          <p:cNvCxnSpPr/>
          <p:nvPr userDrawn="1"/>
        </p:nvCxnSpPr>
        <p:spPr>
          <a:xfrm flipV="1">
            <a:off x="627491" y="5201579"/>
            <a:ext cx="304800" cy="492"/>
          </a:xfrm>
          <a:prstGeom prst="line">
            <a:avLst/>
          </a:prstGeom>
          <a:ln w="1905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PPT Bkgrnds-01.png"/>
          <p:cNvPicPr>
            <a:picLocks noChangeAspect="1"/>
          </p:cNvPicPr>
          <p:nvPr userDrawn="1"/>
        </p:nvPicPr>
        <p:blipFill>
          <a:blip r:embed="rId4"/>
          <a:stretch>
            <a:fillRect/>
          </a:stretch>
        </p:blipFill>
        <p:spPr>
          <a:xfrm>
            <a:off x="0" y="3723"/>
            <a:ext cx="9144000" cy="6850554"/>
          </a:xfrm>
          <a:prstGeom prst="rect">
            <a:avLst/>
          </a:prstGeom>
        </p:spPr>
      </p:pic>
      <p:sp>
        <p:nvSpPr>
          <p:cNvPr id="2" name="Title 1"/>
          <p:cNvSpPr>
            <a:spLocks noGrp="1"/>
          </p:cNvSpPr>
          <p:nvPr>
            <p:ph type="ctrTitle"/>
          </p:nvPr>
        </p:nvSpPr>
        <p:spPr>
          <a:xfrm>
            <a:off x="566738" y="1837267"/>
            <a:ext cx="5148262" cy="2226733"/>
          </a:xfrm>
        </p:spPr>
        <p:txBody>
          <a:bodyPr>
            <a:normAutofit/>
          </a:bodyPr>
          <a:lstStyle>
            <a:lvl1pPr>
              <a:lnSpc>
                <a:spcPct val="90000"/>
              </a:lnSpc>
              <a:defRPr sz="4400" b="0">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6738" y="4064000"/>
            <a:ext cx="4504795" cy="1007533"/>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1F88CA-0D7B-4CAF-9D68-91462D4838E8}" type="datetime1">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FC50-31AA-46BA-A987-6FB35E901EF3}" type="slidenum">
              <a:rPr lang="en-US" smtClean="0"/>
              <a:t>‹#›</a:t>
            </a:fld>
            <a:endParaRPr lang="en-US"/>
          </a:p>
        </p:txBody>
      </p:sp>
      <p:sp>
        <p:nvSpPr>
          <p:cNvPr id="11" name="Text Placeholder 10"/>
          <p:cNvSpPr>
            <a:spLocks noGrp="1"/>
          </p:cNvSpPr>
          <p:nvPr>
            <p:ph type="body" sz="quarter" idx="13" hasCustomPrompt="1"/>
          </p:nvPr>
        </p:nvSpPr>
        <p:spPr>
          <a:xfrm>
            <a:off x="566738" y="5202072"/>
            <a:ext cx="3311525" cy="987592"/>
          </a:xfrm>
        </p:spPr>
        <p:txBody>
          <a:bodyPr>
            <a:normAutofit/>
          </a:bodyPr>
          <a:lstStyle>
            <a:lvl1pPr marL="0" indent="0">
              <a:buNone/>
              <a:defRPr sz="1800">
                <a:solidFill>
                  <a:schemeClr val="bg1"/>
                </a:solidFill>
              </a:defRPr>
            </a:lvl1pPr>
          </a:lstStyle>
          <a:p>
            <a:pPr lvl="0"/>
            <a:r>
              <a:rPr lang="en-US" dirty="0" smtClean="0"/>
              <a:t>Presenter’s Name and Title</a:t>
            </a:r>
            <a:endParaRPr lang="en-US" dirty="0"/>
          </a:p>
        </p:txBody>
      </p:sp>
    </p:spTree>
    <p:extLst>
      <p:ext uri="{BB962C8B-B14F-4D97-AF65-F5344CB8AC3E}">
        <p14:creationId xmlns:p14="http://schemas.microsoft.com/office/powerpoint/2010/main" val="279600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white">
          <a:xfrm>
            <a:off x="93133" y="677333"/>
            <a:ext cx="88646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EC64D76-F4EF-4DD3-8C68-FA8D9D7D3ED8}" type="datetime1">
              <a:rPr lang="en-US" smtClean="0"/>
              <a:t>5/22/2013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409630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668" y="965201"/>
            <a:ext cx="2099732" cy="668866"/>
          </a:xfrm>
        </p:spPr>
        <p:txBody>
          <a:bodyPr anchor="t" anchorCtr="0">
            <a:normAutofit/>
          </a:bodyPr>
          <a:lstStyle>
            <a:lvl1pPr algn="l">
              <a:defRPr sz="2400" b="1">
                <a:solidFill>
                  <a:schemeClr val="accent6">
                    <a:lumMod val="75000"/>
                  </a:schemeClr>
                </a:solidFill>
              </a:defRPr>
            </a:lvl1pPr>
          </a:lstStyle>
          <a:p>
            <a:r>
              <a:rPr lang="en-US" dirty="0" smtClean="0"/>
              <a:t>Insert Title</a:t>
            </a:r>
            <a:endParaRPr lang="en-US" dirty="0"/>
          </a:p>
        </p:txBody>
      </p:sp>
      <p:sp>
        <p:nvSpPr>
          <p:cNvPr id="3" name="Content Placeholder 2"/>
          <p:cNvSpPr>
            <a:spLocks noGrp="1"/>
          </p:cNvSpPr>
          <p:nvPr>
            <p:ph idx="1"/>
          </p:nvPr>
        </p:nvSpPr>
        <p:spPr>
          <a:xfrm>
            <a:off x="2760133" y="973667"/>
            <a:ext cx="6036734" cy="5152496"/>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5601" y="1718733"/>
            <a:ext cx="2082800" cy="4407430"/>
          </a:xfrm>
        </p:spPr>
        <p:txBody>
          <a:bodyPr>
            <a:normAutofit/>
          </a:bodyPr>
          <a:lstStyle>
            <a:lvl1pPr marL="169863" indent="-169863">
              <a:buFont typeface="Arial" pitchFamily="34" charset="0"/>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29217-4EB7-4778-8DF0-9D1085694BF3}" type="datetime1">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3787442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488" y="982134"/>
            <a:ext cx="2085445" cy="694266"/>
          </a:xfrm>
        </p:spPr>
        <p:txBody>
          <a:bodyPr anchor="t" anchorCtr="0">
            <a:normAutofit/>
          </a:bodyPr>
          <a:lstStyle>
            <a:lvl1pPr algn="l">
              <a:defRPr sz="2400" b="1"/>
            </a:lvl1pPr>
          </a:lstStyle>
          <a:p>
            <a:r>
              <a:rPr lang="en-US" dirty="0" smtClean="0"/>
              <a:t>Insert Title</a:t>
            </a:r>
            <a:endParaRPr lang="en-US" dirty="0"/>
          </a:p>
        </p:txBody>
      </p:sp>
      <p:sp>
        <p:nvSpPr>
          <p:cNvPr id="3" name="Picture Placeholder 2"/>
          <p:cNvSpPr>
            <a:spLocks noGrp="1"/>
          </p:cNvSpPr>
          <p:nvPr>
            <p:ph type="pic" idx="1"/>
          </p:nvPr>
        </p:nvSpPr>
        <p:spPr>
          <a:xfrm>
            <a:off x="2763839" y="1160462"/>
            <a:ext cx="6038849" cy="4529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1421" y="1727201"/>
            <a:ext cx="2068512" cy="4207932"/>
          </a:xfrm>
        </p:spPr>
        <p:txBody>
          <a:bodyPr>
            <a:normAutofit/>
          </a:bodyPr>
          <a:lstStyle>
            <a:lvl1pPr marL="169863" indent="-169863">
              <a:buFont typeface="Arial" pitchFamily="34" charset="0"/>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4899B-3312-48F1-9A87-446481ABA28D}" type="datetime1">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3330540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6419514"/>
            <a:ext cx="9144000" cy="438486"/>
          </a:xfrm>
          <a:prstGeom prst="rect">
            <a:avLst/>
          </a:prstGeom>
          <a:gradFill>
            <a:gsLst>
              <a:gs pos="0">
                <a:schemeClr val="accent5">
                  <a:lumMod val="10000"/>
                </a:schemeClr>
              </a:gs>
              <a:gs pos="61000">
                <a:schemeClr val="bg2">
                  <a:lumMod val="2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rautman_PPT_Bar.ai"/>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423526"/>
            <a:ext cx="9144000" cy="434474"/>
          </a:xfrm>
          <a:prstGeom prst="rect">
            <a:avLst/>
          </a:prstGeom>
        </p:spPr>
      </p:pic>
      <p:sp>
        <p:nvSpPr>
          <p:cNvPr id="9" name="Rectangle 8"/>
          <p:cNvSpPr/>
          <p:nvPr userDrawn="1"/>
        </p:nvSpPr>
        <p:spPr>
          <a:xfrm>
            <a:off x="0" y="6378876"/>
            <a:ext cx="9144000" cy="45719"/>
          </a:xfrm>
          <a:prstGeom prst="rect">
            <a:avLst/>
          </a:prstGeom>
          <a:solidFill>
            <a:srgbClr val="209EC0"/>
          </a:solidFill>
          <a:ln>
            <a:solidFill>
              <a:srgbClr val="209E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C_ReverseColor_SMALL_RGB.png"/>
          <p:cNvPicPr>
            <a:picLocks noChangeAspect="1"/>
          </p:cNvPicPr>
          <p:nvPr userDrawn="1"/>
        </p:nvPicPr>
        <p:blipFill>
          <a:blip r:embed="rId5"/>
          <a:stretch>
            <a:fillRect/>
          </a:stretch>
        </p:blipFill>
        <p:spPr>
          <a:xfrm>
            <a:off x="324461" y="6500455"/>
            <a:ext cx="2215603" cy="260778"/>
          </a:xfrm>
          <a:prstGeom prst="rect">
            <a:avLst/>
          </a:prstGeom>
        </p:spPr>
      </p:pic>
      <p:sp>
        <p:nvSpPr>
          <p:cNvPr id="2" name="Title 1"/>
          <p:cNvSpPr>
            <a:spLocks noGrp="1"/>
          </p:cNvSpPr>
          <p:nvPr>
            <p:ph type="title" hasCustomPrompt="1"/>
          </p:nvPr>
        </p:nvSpPr>
        <p:spPr>
          <a:xfrm>
            <a:off x="4072468" y="263526"/>
            <a:ext cx="4422246" cy="2259012"/>
          </a:xfrm>
        </p:spPr>
        <p:txBody>
          <a:bodyPr anchor="b" anchorCtr="0">
            <a:normAutofit/>
          </a:bodyPr>
          <a:lstStyle>
            <a:lvl1pPr algn="l">
              <a:defRPr sz="4400" b="0" cap="none">
                <a:latin typeface="Georgia" pitchFamily="18" charset="0"/>
              </a:defRPr>
            </a:lvl1pPr>
          </a:lstStyle>
          <a:p>
            <a:r>
              <a:rPr lang="en-US" dirty="0" smtClean="0"/>
              <a:t>Insert Title</a:t>
            </a:r>
            <a:endParaRPr lang="en-US" dirty="0"/>
          </a:p>
        </p:txBody>
      </p:sp>
      <p:sp>
        <p:nvSpPr>
          <p:cNvPr id="3" name="Text Placeholder 2"/>
          <p:cNvSpPr>
            <a:spLocks noGrp="1"/>
          </p:cNvSpPr>
          <p:nvPr>
            <p:ph type="body" idx="1"/>
          </p:nvPr>
        </p:nvSpPr>
        <p:spPr>
          <a:xfrm>
            <a:off x="4063786" y="3429000"/>
            <a:ext cx="4499100" cy="2510327"/>
          </a:xfrm>
        </p:spPr>
        <p:txBody>
          <a:bodyPr anchor="t"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D4993-192F-4613-8FB4-D4E53E2AE9A5}" type="datetime1">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923253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997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897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75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208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461" y="965158"/>
            <a:ext cx="2113630" cy="3602787"/>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58D8DD-7066-41AC-851C-B2E26006045B}" type="datetime1">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35987323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3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413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0381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796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BFD38-1D33-F840-8F16-BB6E1455296E}" type="datetimeFigureOut">
              <a:rPr lang="en-US" smtClean="0">
                <a:solidFill>
                  <a:prstClr val="black">
                    <a:tint val="75000"/>
                  </a:prstClr>
                </a:solidFill>
              </a:rPr>
              <a:pPr/>
              <a:t>5/22/2013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F3CD75-9491-8547-ADEF-309EF4BA26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466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STC_ReverseColor_RGB.png"/>
          <p:cNvPicPr>
            <a:picLocks noChangeAspect="1"/>
          </p:cNvPicPr>
          <p:nvPr userDrawn="1"/>
        </p:nvPicPr>
        <p:blipFill>
          <a:blip r:embed="rId3"/>
          <a:stretch>
            <a:fillRect/>
          </a:stretch>
        </p:blipFill>
        <p:spPr>
          <a:xfrm>
            <a:off x="4855731" y="361411"/>
            <a:ext cx="3904710" cy="649095"/>
          </a:xfrm>
          <a:prstGeom prst="rect">
            <a:avLst/>
          </a:prstGeom>
        </p:spPr>
      </p:pic>
      <p:cxnSp>
        <p:nvCxnSpPr>
          <p:cNvPr id="8" name="Straight Connector 7"/>
          <p:cNvCxnSpPr/>
          <p:nvPr userDrawn="1"/>
        </p:nvCxnSpPr>
        <p:spPr>
          <a:xfrm flipV="1">
            <a:off x="627491" y="5201579"/>
            <a:ext cx="304800" cy="492"/>
          </a:xfrm>
          <a:prstGeom prst="line">
            <a:avLst/>
          </a:prstGeom>
          <a:ln w="1905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PPT Bkgrnds-01.png"/>
          <p:cNvPicPr>
            <a:picLocks noChangeAspect="1"/>
          </p:cNvPicPr>
          <p:nvPr userDrawn="1"/>
        </p:nvPicPr>
        <p:blipFill>
          <a:blip r:embed="rId4"/>
          <a:stretch>
            <a:fillRect/>
          </a:stretch>
        </p:blipFill>
        <p:spPr>
          <a:xfrm>
            <a:off x="0" y="3723"/>
            <a:ext cx="9144000" cy="6850554"/>
          </a:xfrm>
          <a:prstGeom prst="rect">
            <a:avLst/>
          </a:prstGeom>
        </p:spPr>
      </p:pic>
      <p:sp>
        <p:nvSpPr>
          <p:cNvPr id="2" name="Title 1"/>
          <p:cNvSpPr>
            <a:spLocks noGrp="1"/>
          </p:cNvSpPr>
          <p:nvPr>
            <p:ph type="ctrTitle"/>
          </p:nvPr>
        </p:nvSpPr>
        <p:spPr>
          <a:xfrm>
            <a:off x="566738" y="1837267"/>
            <a:ext cx="5148262" cy="2226733"/>
          </a:xfrm>
        </p:spPr>
        <p:txBody>
          <a:bodyPr>
            <a:normAutofit/>
          </a:bodyPr>
          <a:lstStyle>
            <a:lvl1pPr>
              <a:lnSpc>
                <a:spcPct val="90000"/>
              </a:lnSpc>
              <a:defRPr sz="4400" b="0">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6738" y="4064000"/>
            <a:ext cx="4504795" cy="1007533"/>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1F88CA-0D7B-4CAF-9D68-91462D4838E8}"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
        <p:nvSpPr>
          <p:cNvPr id="11" name="Text Placeholder 10"/>
          <p:cNvSpPr>
            <a:spLocks noGrp="1"/>
          </p:cNvSpPr>
          <p:nvPr>
            <p:ph type="body" sz="quarter" idx="13" hasCustomPrompt="1"/>
          </p:nvPr>
        </p:nvSpPr>
        <p:spPr>
          <a:xfrm>
            <a:off x="566738" y="5202072"/>
            <a:ext cx="3311525" cy="987592"/>
          </a:xfrm>
        </p:spPr>
        <p:txBody>
          <a:bodyPr>
            <a:normAutofit/>
          </a:bodyPr>
          <a:lstStyle>
            <a:lvl1pPr marL="0" indent="0">
              <a:buNone/>
              <a:defRPr sz="1800">
                <a:solidFill>
                  <a:schemeClr val="bg1"/>
                </a:solidFill>
              </a:defRPr>
            </a:lvl1pPr>
          </a:lstStyle>
          <a:p>
            <a:pPr lvl="0"/>
            <a:r>
              <a:rPr lang="en-US" dirty="0" smtClean="0"/>
              <a:t>Presenter’s Name and Title</a:t>
            </a:r>
            <a:endParaRPr lang="en-US" dirty="0"/>
          </a:p>
        </p:txBody>
      </p:sp>
    </p:spTree>
    <p:extLst>
      <p:ext uri="{BB962C8B-B14F-4D97-AF65-F5344CB8AC3E}">
        <p14:creationId xmlns:p14="http://schemas.microsoft.com/office/powerpoint/2010/main" val="1654759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461" y="965158"/>
            <a:ext cx="2113630" cy="3602787"/>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358D8DD-7066-41AC-851C-B2E26006045B}"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0108862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PPT Bkgrnds-02.png"/>
          <p:cNvPicPr>
            <a:picLocks noChangeAspect="1"/>
          </p:cNvPicPr>
          <p:nvPr userDrawn="1"/>
        </p:nvPicPr>
        <p:blipFill>
          <a:blip r:embed="rId3"/>
          <a:stretch>
            <a:fillRect/>
          </a:stretch>
        </p:blipFill>
        <p:spPr>
          <a:xfrm>
            <a:off x="14844" y="0"/>
            <a:ext cx="9114312" cy="6858000"/>
          </a:xfrm>
          <a:prstGeom prst="rect">
            <a:avLst/>
          </a:prstGeom>
        </p:spPr>
      </p:pic>
      <p:pic>
        <p:nvPicPr>
          <p:cNvPr id="7" name="Picture 6" descr="STC_ReverseColor_RGB.png"/>
          <p:cNvPicPr>
            <a:picLocks noChangeAspect="1"/>
          </p:cNvPicPr>
          <p:nvPr userDrawn="1"/>
        </p:nvPicPr>
        <p:blipFill>
          <a:blip r:embed="rId4"/>
          <a:stretch>
            <a:fillRect/>
          </a:stretch>
        </p:blipFill>
        <p:spPr>
          <a:xfrm>
            <a:off x="4855731" y="361411"/>
            <a:ext cx="3904710" cy="649095"/>
          </a:xfrm>
          <a:prstGeom prst="rect">
            <a:avLst/>
          </a:prstGeom>
        </p:spPr>
      </p:pic>
      <p:cxnSp>
        <p:nvCxnSpPr>
          <p:cNvPr id="8" name="Straight Connector 7"/>
          <p:cNvCxnSpPr/>
          <p:nvPr userDrawn="1"/>
        </p:nvCxnSpPr>
        <p:spPr>
          <a:xfrm flipV="1">
            <a:off x="627491" y="5201579"/>
            <a:ext cx="304800" cy="492"/>
          </a:xfrm>
          <a:prstGeom prst="line">
            <a:avLst/>
          </a:prstGeom>
          <a:ln w="1905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66738" y="1837267"/>
            <a:ext cx="5148262" cy="2226733"/>
          </a:xfrm>
        </p:spPr>
        <p:txBody>
          <a:bodyPr vert="horz" lIns="91440" tIns="45720" rIns="91440" bIns="45720" rtlCol="0" anchor="t" anchorCtr="0">
            <a:normAutofit/>
          </a:bodyPr>
          <a:lstStyle>
            <a:lvl1pPr>
              <a:defRPr lang="en-US" sz="4400" b="0" dirty="0">
                <a:latin typeface="Georgia" pitchFamily="18" charset="0"/>
              </a:defRPr>
            </a:lvl1pPr>
          </a:lstStyle>
          <a:p>
            <a:pPr lvl="0">
              <a:lnSpc>
                <a:spcPct val="90000"/>
              </a:lnSpc>
            </a:pPr>
            <a:r>
              <a:rPr lang="en-US" smtClean="0"/>
              <a:t>Click to edit Master title style</a:t>
            </a:r>
            <a:endParaRPr lang="en-US" dirty="0"/>
          </a:p>
        </p:txBody>
      </p:sp>
      <p:sp>
        <p:nvSpPr>
          <p:cNvPr id="3" name="Subtitle 2"/>
          <p:cNvSpPr>
            <a:spLocks noGrp="1"/>
          </p:cNvSpPr>
          <p:nvPr>
            <p:ph type="subTitle" idx="1"/>
          </p:nvPr>
        </p:nvSpPr>
        <p:spPr>
          <a:xfrm>
            <a:off x="566738" y="4064000"/>
            <a:ext cx="4504795" cy="1007533"/>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503D06-F975-4D98-AD5C-441B01453340}"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
        <p:nvSpPr>
          <p:cNvPr id="11" name="Text Placeholder 10"/>
          <p:cNvSpPr>
            <a:spLocks noGrp="1"/>
          </p:cNvSpPr>
          <p:nvPr>
            <p:ph type="body" sz="quarter" idx="13" hasCustomPrompt="1"/>
          </p:nvPr>
        </p:nvSpPr>
        <p:spPr>
          <a:xfrm>
            <a:off x="566738" y="5202072"/>
            <a:ext cx="3311525" cy="987592"/>
          </a:xfrm>
        </p:spPr>
        <p:txBody>
          <a:bodyPr>
            <a:normAutofit/>
          </a:bodyPr>
          <a:lstStyle>
            <a:lvl1pPr marL="0" indent="0">
              <a:buNone/>
              <a:defRPr sz="1800">
                <a:solidFill>
                  <a:schemeClr val="bg1"/>
                </a:solidFill>
              </a:defRPr>
            </a:lvl1pPr>
          </a:lstStyle>
          <a:p>
            <a:pPr lvl="0"/>
            <a:r>
              <a:rPr lang="en-US" dirty="0" smtClean="0"/>
              <a:t>Presenter’s Name and Title</a:t>
            </a:r>
            <a:endParaRPr lang="en-US" dirty="0"/>
          </a:p>
        </p:txBody>
      </p:sp>
    </p:spTree>
    <p:extLst>
      <p:ext uri="{BB962C8B-B14F-4D97-AF65-F5344CB8AC3E}">
        <p14:creationId xmlns:p14="http://schemas.microsoft.com/office/powerpoint/2010/main" val="2653611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2">
    <p:bg>
      <p:bgPr>
        <a:gradFill>
          <a:gsLst>
            <a:gs pos="24000">
              <a:schemeClr val="bg1">
                <a:lumMod val="95000"/>
              </a:schemeClr>
            </a:gs>
            <a:gs pos="100000">
              <a:schemeClr val="bg1">
                <a:lumMod val="85000"/>
              </a:schemeClr>
            </a:gs>
          </a:gsLst>
          <a:path path="circle">
            <a:fillToRect l="100000" b="100000"/>
          </a:path>
        </a:gradFill>
        <a:effectLst/>
      </p:bgPr>
    </p:bg>
    <p:spTree>
      <p:nvGrpSpPr>
        <p:cNvPr id="1" name=""/>
        <p:cNvGrpSpPr/>
        <p:nvPr/>
      </p:nvGrpSpPr>
      <p:grpSpPr>
        <a:xfrm>
          <a:off x="0" y="0"/>
          <a:ext cx="0" cy="0"/>
          <a:chOff x="0" y="0"/>
          <a:chExt cx="0" cy="0"/>
        </a:xfrm>
      </p:grpSpPr>
      <p:pic>
        <p:nvPicPr>
          <p:cNvPr id="13" name="Picture 12" descr="PPT Bkgrnds-02.png"/>
          <p:cNvPicPr>
            <a:picLocks noChangeAspect="1"/>
          </p:cNvPicPr>
          <p:nvPr userDrawn="1"/>
        </p:nvPicPr>
        <p:blipFill>
          <a:blip r:embed="rId2"/>
          <a:stretch>
            <a:fillRect/>
          </a:stretch>
        </p:blipFill>
        <p:spPr>
          <a:xfrm>
            <a:off x="0" y="0"/>
            <a:ext cx="9114312" cy="6858000"/>
          </a:xfrm>
          <a:prstGeom prst="rect">
            <a:avLst/>
          </a:prstGeom>
        </p:spPr>
      </p:pic>
      <p:pic>
        <p:nvPicPr>
          <p:cNvPr id="14" name="Picture 13" descr="STC_RGB.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4863376" y="367411"/>
            <a:ext cx="3918581" cy="651332"/>
          </a:xfrm>
          <a:prstGeom prst="rect">
            <a:avLst/>
          </a:prstGeom>
        </p:spPr>
      </p:pic>
      <p:cxnSp>
        <p:nvCxnSpPr>
          <p:cNvPr id="8" name="Straight Connector 7"/>
          <p:cNvCxnSpPr/>
          <p:nvPr userDrawn="1"/>
        </p:nvCxnSpPr>
        <p:spPr>
          <a:xfrm flipV="1">
            <a:off x="627491" y="5201579"/>
            <a:ext cx="304800" cy="492"/>
          </a:xfrm>
          <a:prstGeom prst="line">
            <a:avLst/>
          </a:prstGeom>
          <a:ln w="1905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66738" y="1820333"/>
            <a:ext cx="5148262" cy="2243667"/>
          </a:xfrm>
        </p:spPr>
        <p:txBody>
          <a:bodyPr vert="horz" lIns="91440" tIns="45720" rIns="91440" bIns="45720" rtlCol="0" anchor="t" anchorCtr="0">
            <a:normAutofit/>
          </a:bodyPr>
          <a:lstStyle>
            <a:lvl1pPr>
              <a:defRPr lang="en-US" sz="4400" b="0" dirty="0">
                <a:latin typeface="Georgia" pitchFamily="18" charset="0"/>
              </a:defRPr>
            </a:lvl1pPr>
          </a:lstStyle>
          <a:p>
            <a:pPr lvl="0">
              <a:lnSpc>
                <a:spcPct val="90000"/>
              </a:lnSpc>
            </a:pPr>
            <a:r>
              <a:rPr lang="en-US" smtClean="0"/>
              <a:t>Click to edit Master title style</a:t>
            </a:r>
            <a:endParaRPr lang="en-US" dirty="0"/>
          </a:p>
        </p:txBody>
      </p:sp>
      <p:sp>
        <p:nvSpPr>
          <p:cNvPr id="3" name="Subtitle 2"/>
          <p:cNvSpPr>
            <a:spLocks noGrp="1"/>
          </p:cNvSpPr>
          <p:nvPr>
            <p:ph type="subTitle" idx="1"/>
          </p:nvPr>
        </p:nvSpPr>
        <p:spPr>
          <a:xfrm>
            <a:off x="566738" y="4064000"/>
            <a:ext cx="4504795" cy="1007533"/>
          </a:xfrm>
        </p:spPr>
        <p:txBody>
          <a:bodyPr>
            <a:normAutofit/>
          </a:bodyPr>
          <a:lstStyle>
            <a:lvl1pPr marL="0" indent="0" algn="l">
              <a:buNone/>
              <a:defRPr sz="18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8E98EA-500D-48BC-9308-C209C89F34DC}"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
        <p:nvSpPr>
          <p:cNvPr id="11" name="Text Placeholder 10"/>
          <p:cNvSpPr>
            <a:spLocks noGrp="1"/>
          </p:cNvSpPr>
          <p:nvPr>
            <p:ph type="body" sz="quarter" idx="13" hasCustomPrompt="1"/>
          </p:nvPr>
        </p:nvSpPr>
        <p:spPr>
          <a:xfrm>
            <a:off x="566738" y="5202072"/>
            <a:ext cx="3311525" cy="987592"/>
          </a:xfrm>
        </p:spPr>
        <p:txBody>
          <a:bodyPr>
            <a:normAutofit/>
          </a:bodyPr>
          <a:lstStyle>
            <a:lvl1pPr marL="0" indent="0">
              <a:buNone/>
              <a:defRPr sz="1800">
                <a:solidFill>
                  <a:schemeClr val="bg2">
                    <a:lumMod val="10000"/>
                  </a:schemeClr>
                </a:solidFill>
              </a:defRPr>
            </a:lvl1pPr>
          </a:lstStyle>
          <a:p>
            <a:pPr lvl="0"/>
            <a:r>
              <a:rPr lang="en-US" dirty="0" smtClean="0"/>
              <a:t>Presenter’s Name and Title</a:t>
            </a:r>
            <a:endParaRPr lang="en-US" dirty="0"/>
          </a:p>
        </p:txBody>
      </p:sp>
    </p:spTree>
    <p:extLst>
      <p:ext uri="{BB962C8B-B14F-4D97-AF65-F5344CB8AC3E}">
        <p14:creationId xmlns:p14="http://schemas.microsoft.com/office/powerpoint/2010/main" val="4085925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Reversed">
    <p:spTree>
      <p:nvGrpSpPr>
        <p:cNvPr id="1" name=""/>
        <p:cNvGrpSpPr/>
        <p:nvPr/>
      </p:nvGrpSpPr>
      <p:grpSpPr>
        <a:xfrm>
          <a:off x="0" y="0"/>
          <a:ext cx="0" cy="0"/>
          <a:chOff x="0" y="0"/>
          <a:chExt cx="0" cy="0"/>
        </a:xfrm>
      </p:grpSpPr>
      <p:sp>
        <p:nvSpPr>
          <p:cNvPr id="9" name="Rectangle 8"/>
          <p:cNvSpPr/>
          <p:nvPr userDrawn="1"/>
        </p:nvSpPr>
        <p:spPr bwMode="white">
          <a:xfrm>
            <a:off x="93133" y="677333"/>
            <a:ext cx="8830734"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691395" y="952279"/>
            <a:ext cx="2113630" cy="360278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1010" y="954882"/>
            <a:ext cx="6072052" cy="5171281"/>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14DA9-3E6E-436A-AB82-81ED4164C4E4}"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cxnSp>
        <p:nvCxnSpPr>
          <p:cNvPr id="7" name="Straight Connector 6"/>
          <p:cNvCxnSpPr/>
          <p:nvPr userDrawn="1"/>
        </p:nvCxnSpPr>
        <p:spPr>
          <a:xfrm>
            <a:off x="6691395" y="945610"/>
            <a:ext cx="2113630" cy="1588"/>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31010" y="949679"/>
            <a:ext cx="6072052" cy="5203"/>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96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descr="PPT Bkgrnds-02.png"/>
          <p:cNvPicPr>
            <a:picLocks noChangeAspect="1"/>
          </p:cNvPicPr>
          <p:nvPr userDrawn="1"/>
        </p:nvPicPr>
        <p:blipFill>
          <a:blip r:embed="rId3"/>
          <a:stretch>
            <a:fillRect/>
          </a:stretch>
        </p:blipFill>
        <p:spPr>
          <a:xfrm>
            <a:off x="14844" y="0"/>
            <a:ext cx="9114312" cy="6858000"/>
          </a:xfrm>
          <a:prstGeom prst="rect">
            <a:avLst/>
          </a:prstGeom>
        </p:spPr>
      </p:pic>
      <p:pic>
        <p:nvPicPr>
          <p:cNvPr id="7" name="Picture 6" descr="STC_ReverseColor_RGB.png"/>
          <p:cNvPicPr>
            <a:picLocks noChangeAspect="1"/>
          </p:cNvPicPr>
          <p:nvPr userDrawn="1"/>
        </p:nvPicPr>
        <p:blipFill>
          <a:blip r:embed="rId4"/>
          <a:stretch>
            <a:fillRect/>
          </a:stretch>
        </p:blipFill>
        <p:spPr>
          <a:xfrm>
            <a:off x="4855731" y="361411"/>
            <a:ext cx="3904710" cy="649095"/>
          </a:xfrm>
          <a:prstGeom prst="rect">
            <a:avLst/>
          </a:prstGeom>
        </p:spPr>
      </p:pic>
      <p:cxnSp>
        <p:nvCxnSpPr>
          <p:cNvPr id="8" name="Straight Connector 7"/>
          <p:cNvCxnSpPr/>
          <p:nvPr userDrawn="1"/>
        </p:nvCxnSpPr>
        <p:spPr>
          <a:xfrm flipV="1">
            <a:off x="627491" y="5201579"/>
            <a:ext cx="304800" cy="492"/>
          </a:xfrm>
          <a:prstGeom prst="line">
            <a:avLst/>
          </a:prstGeom>
          <a:ln w="1905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66738" y="1837267"/>
            <a:ext cx="5148262" cy="2226733"/>
          </a:xfrm>
        </p:spPr>
        <p:txBody>
          <a:bodyPr vert="horz" lIns="91440" tIns="45720" rIns="91440" bIns="45720" rtlCol="0" anchor="t" anchorCtr="0">
            <a:normAutofit/>
          </a:bodyPr>
          <a:lstStyle>
            <a:lvl1pPr>
              <a:defRPr lang="en-US" sz="4400" b="0" dirty="0">
                <a:latin typeface="Georgia" pitchFamily="18" charset="0"/>
              </a:defRPr>
            </a:lvl1pPr>
          </a:lstStyle>
          <a:p>
            <a:pPr lvl="0">
              <a:lnSpc>
                <a:spcPct val="90000"/>
              </a:lnSpc>
            </a:pPr>
            <a:r>
              <a:rPr lang="en-US" smtClean="0"/>
              <a:t>Click to edit Master title style</a:t>
            </a:r>
            <a:endParaRPr lang="en-US" dirty="0"/>
          </a:p>
        </p:txBody>
      </p:sp>
      <p:sp>
        <p:nvSpPr>
          <p:cNvPr id="3" name="Subtitle 2"/>
          <p:cNvSpPr>
            <a:spLocks noGrp="1"/>
          </p:cNvSpPr>
          <p:nvPr>
            <p:ph type="subTitle" idx="1"/>
          </p:nvPr>
        </p:nvSpPr>
        <p:spPr>
          <a:xfrm>
            <a:off x="566738" y="4064000"/>
            <a:ext cx="4504795" cy="1007533"/>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503D06-F975-4D98-AD5C-441B01453340}" type="datetime1">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FC50-31AA-46BA-A987-6FB35E901EF3}" type="slidenum">
              <a:rPr lang="en-US" smtClean="0"/>
              <a:t>‹#›</a:t>
            </a:fld>
            <a:endParaRPr lang="en-US"/>
          </a:p>
        </p:txBody>
      </p:sp>
      <p:sp>
        <p:nvSpPr>
          <p:cNvPr id="11" name="Text Placeholder 10"/>
          <p:cNvSpPr>
            <a:spLocks noGrp="1"/>
          </p:cNvSpPr>
          <p:nvPr>
            <p:ph type="body" sz="quarter" idx="13" hasCustomPrompt="1"/>
          </p:nvPr>
        </p:nvSpPr>
        <p:spPr>
          <a:xfrm>
            <a:off x="566738" y="5202072"/>
            <a:ext cx="3311525" cy="987592"/>
          </a:xfrm>
        </p:spPr>
        <p:txBody>
          <a:bodyPr>
            <a:normAutofit/>
          </a:bodyPr>
          <a:lstStyle>
            <a:lvl1pPr marL="0" indent="0">
              <a:buNone/>
              <a:defRPr sz="1800">
                <a:solidFill>
                  <a:schemeClr val="bg1"/>
                </a:solidFill>
              </a:defRPr>
            </a:lvl1pPr>
          </a:lstStyle>
          <a:p>
            <a:pPr lvl="0"/>
            <a:r>
              <a:rPr lang="en-US" dirty="0" smtClean="0"/>
              <a:t>Presenter’s Name and Title</a:t>
            </a:r>
            <a:endParaRPr lang="en-US" dirty="0"/>
          </a:p>
        </p:txBody>
      </p:sp>
    </p:spTree>
    <p:extLst>
      <p:ext uri="{BB962C8B-B14F-4D97-AF65-F5344CB8AC3E}">
        <p14:creationId xmlns:p14="http://schemas.microsoft.com/office/powerpoint/2010/main" val="3267073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6419514"/>
            <a:ext cx="9144000" cy="438486"/>
          </a:xfrm>
          <a:prstGeom prst="rect">
            <a:avLst/>
          </a:prstGeom>
          <a:gradFill>
            <a:gsLst>
              <a:gs pos="0">
                <a:schemeClr val="accent5">
                  <a:lumMod val="10000"/>
                </a:schemeClr>
              </a:gs>
              <a:gs pos="61000">
                <a:schemeClr val="bg2">
                  <a:lumMod val="2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Trautman_PPT_Bar.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6423526"/>
            <a:ext cx="9144000" cy="434474"/>
          </a:xfrm>
          <a:prstGeom prst="rect">
            <a:avLst/>
          </a:prstGeom>
        </p:spPr>
      </p:pic>
      <p:sp>
        <p:nvSpPr>
          <p:cNvPr id="9" name="Rectangle 8"/>
          <p:cNvSpPr/>
          <p:nvPr userDrawn="1"/>
        </p:nvSpPr>
        <p:spPr>
          <a:xfrm>
            <a:off x="0" y="6378876"/>
            <a:ext cx="9144000" cy="45719"/>
          </a:xfrm>
          <a:prstGeom prst="rect">
            <a:avLst/>
          </a:prstGeom>
          <a:solidFill>
            <a:srgbClr val="209EC0"/>
          </a:solidFill>
          <a:ln>
            <a:solidFill>
              <a:srgbClr val="209E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STC_ReverseColor_SMALL_RGB.png"/>
          <p:cNvPicPr>
            <a:picLocks noChangeAspect="1"/>
          </p:cNvPicPr>
          <p:nvPr userDrawn="1"/>
        </p:nvPicPr>
        <p:blipFill>
          <a:blip r:embed="rId5"/>
          <a:stretch>
            <a:fillRect/>
          </a:stretch>
        </p:blipFill>
        <p:spPr>
          <a:xfrm>
            <a:off x="324461" y="6500455"/>
            <a:ext cx="2215603" cy="260778"/>
          </a:xfrm>
          <a:prstGeom prst="rect">
            <a:avLst/>
          </a:prstGeom>
        </p:spPr>
      </p:pic>
      <p:sp>
        <p:nvSpPr>
          <p:cNvPr id="2" name="Title 1"/>
          <p:cNvSpPr>
            <a:spLocks noGrp="1"/>
          </p:cNvSpPr>
          <p:nvPr>
            <p:ph type="title" hasCustomPrompt="1"/>
          </p:nvPr>
        </p:nvSpPr>
        <p:spPr>
          <a:xfrm>
            <a:off x="566738" y="2524126"/>
            <a:ext cx="7927975" cy="3244850"/>
          </a:xfrm>
        </p:spPr>
        <p:txBody>
          <a:bodyPr anchor="t">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6738" y="1260475"/>
            <a:ext cx="7772400" cy="695325"/>
          </a:xfrm>
        </p:spPr>
        <p:txBody>
          <a:bodyPr anchor="t"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726A4-1745-44BA-BFFD-7396753487C3}"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42774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0133" y="948267"/>
            <a:ext cx="2963333"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50466" y="948267"/>
            <a:ext cx="2963333"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236A4-D8E9-483B-976B-E4A1191A23C6}" type="datetime1">
              <a:rPr lang="en-US" smtClean="0">
                <a:solidFill>
                  <a:srgbClr val="474747">
                    <a:tint val="75000"/>
                  </a:srgbClr>
                </a:solidFill>
              </a:rPr>
              <a:pPr/>
              <a:t>5/22/2013</a:t>
            </a:fld>
            <a:endParaRPr lang="en-US">
              <a:solidFill>
                <a:srgbClr val="474747">
                  <a:tint val="75000"/>
                </a:srgb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9910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60132" y="1001713"/>
            <a:ext cx="2956517"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60132" y="1641475"/>
            <a:ext cx="2956517"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4589" y="1001713"/>
            <a:ext cx="295767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4589" y="1641475"/>
            <a:ext cx="295767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39AB2E-2B87-41D1-8EF3-13110FC505AC}" type="datetime1">
              <a:rPr lang="en-US" smtClean="0">
                <a:solidFill>
                  <a:srgbClr val="474747">
                    <a:tint val="75000"/>
                  </a:srgbClr>
                </a:solidFill>
              </a:rPr>
              <a:pPr/>
              <a:t>5/22/2013</a:t>
            </a:fld>
            <a:endParaRPr lang="en-US">
              <a:solidFill>
                <a:srgbClr val="474747">
                  <a:tint val="75000"/>
                </a:srgbClr>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71061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bwMode="white">
          <a:xfrm>
            <a:off x="93133" y="677333"/>
            <a:ext cx="88646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31564" y="190277"/>
            <a:ext cx="8480872" cy="698721"/>
          </a:xfrm>
        </p:spPr>
        <p:txBody>
          <a:bodyPr anchor="b" anchorCtr="0"/>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7E1298-5D2D-4922-B5A0-25CC8B1791C6}" type="datetime1">
              <a:rPr lang="en-US" smtClean="0">
                <a:solidFill>
                  <a:srgbClr val="474747">
                    <a:tint val="75000"/>
                  </a:srgbClr>
                </a:solidFill>
              </a:rPr>
              <a:pPr/>
              <a:t>5/22/2013</a:t>
            </a:fld>
            <a:endParaRPr lang="en-US">
              <a:solidFill>
                <a:srgbClr val="474747">
                  <a:tint val="75000"/>
                </a:srgbClr>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cxnSp>
        <p:nvCxnSpPr>
          <p:cNvPr id="7" name="Straight Connector 6"/>
          <p:cNvCxnSpPr/>
          <p:nvPr userDrawn="1"/>
        </p:nvCxnSpPr>
        <p:spPr>
          <a:xfrm>
            <a:off x="331010" y="949679"/>
            <a:ext cx="8448923" cy="0"/>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6814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bwMode="white">
          <a:xfrm>
            <a:off x="93133" y="677333"/>
            <a:ext cx="88646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EC64D76-F4EF-4DD3-8C68-FA8D9D7D3ED8}" type="datetime1">
              <a:rPr lang="en-US" smtClean="0">
                <a:solidFill>
                  <a:srgbClr val="474747">
                    <a:tint val="75000"/>
                  </a:srgbClr>
                </a:solidFill>
              </a:rPr>
              <a:pPr/>
              <a:t>5/22/2013</a:t>
            </a:fld>
            <a:endParaRPr lang="en-US">
              <a:solidFill>
                <a:srgbClr val="474747">
                  <a:tint val="75000"/>
                </a:srgbClr>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99954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668" y="965201"/>
            <a:ext cx="2099732" cy="668866"/>
          </a:xfrm>
        </p:spPr>
        <p:txBody>
          <a:bodyPr anchor="t" anchorCtr="0">
            <a:normAutofit/>
          </a:bodyPr>
          <a:lstStyle>
            <a:lvl1pPr algn="l">
              <a:defRPr sz="2400" b="1">
                <a:solidFill>
                  <a:schemeClr val="accent6">
                    <a:lumMod val="75000"/>
                  </a:schemeClr>
                </a:solidFill>
              </a:defRPr>
            </a:lvl1pPr>
          </a:lstStyle>
          <a:p>
            <a:r>
              <a:rPr lang="en-US" dirty="0" smtClean="0"/>
              <a:t>Insert Title</a:t>
            </a:r>
            <a:endParaRPr lang="en-US" dirty="0"/>
          </a:p>
        </p:txBody>
      </p:sp>
      <p:sp>
        <p:nvSpPr>
          <p:cNvPr id="3" name="Content Placeholder 2"/>
          <p:cNvSpPr>
            <a:spLocks noGrp="1"/>
          </p:cNvSpPr>
          <p:nvPr>
            <p:ph idx="1"/>
          </p:nvPr>
        </p:nvSpPr>
        <p:spPr>
          <a:xfrm>
            <a:off x="2760133" y="973667"/>
            <a:ext cx="6036734" cy="5152496"/>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55601" y="1718733"/>
            <a:ext cx="2082800" cy="4407430"/>
          </a:xfrm>
        </p:spPr>
        <p:txBody>
          <a:bodyPr>
            <a:normAutofit/>
          </a:bodyPr>
          <a:lstStyle>
            <a:lvl1pPr marL="169863" indent="-169863">
              <a:buFont typeface="Arial" pitchFamily="34" charset="0"/>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29217-4EB7-4778-8DF0-9D1085694BF3}" type="datetime1">
              <a:rPr lang="en-US" smtClean="0">
                <a:solidFill>
                  <a:srgbClr val="474747">
                    <a:tint val="75000"/>
                  </a:srgbClr>
                </a:solidFill>
              </a:rPr>
              <a:pPr/>
              <a:t>5/22/2013</a:t>
            </a:fld>
            <a:endParaRPr lang="en-US">
              <a:solidFill>
                <a:srgbClr val="474747">
                  <a:tint val="75000"/>
                </a:srgb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49089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488" y="982134"/>
            <a:ext cx="2085445" cy="694266"/>
          </a:xfrm>
        </p:spPr>
        <p:txBody>
          <a:bodyPr anchor="t" anchorCtr="0">
            <a:normAutofit/>
          </a:bodyPr>
          <a:lstStyle>
            <a:lvl1pPr algn="l">
              <a:defRPr sz="2400" b="1"/>
            </a:lvl1pPr>
          </a:lstStyle>
          <a:p>
            <a:r>
              <a:rPr lang="en-US" dirty="0" smtClean="0"/>
              <a:t>Insert Title</a:t>
            </a:r>
            <a:endParaRPr lang="en-US" dirty="0"/>
          </a:p>
        </p:txBody>
      </p:sp>
      <p:sp>
        <p:nvSpPr>
          <p:cNvPr id="3" name="Picture Placeholder 2"/>
          <p:cNvSpPr>
            <a:spLocks noGrp="1"/>
          </p:cNvSpPr>
          <p:nvPr>
            <p:ph type="pic" idx="1"/>
          </p:nvPr>
        </p:nvSpPr>
        <p:spPr>
          <a:xfrm>
            <a:off x="2763839" y="1160462"/>
            <a:ext cx="6038849" cy="45291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361421" y="1727201"/>
            <a:ext cx="2068512" cy="4207932"/>
          </a:xfrm>
        </p:spPr>
        <p:txBody>
          <a:bodyPr>
            <a:normAutofit/>
          </a:bodyPr>
          <a:lstStyle>
            <a:lvl1pPr marL="169863" indent="-169863">
              <a:buFont typeface="Arial" pitchFamily="34" charset="0"/>
              <a:buChar char="•"/>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4899B-3312-48F1-9A87-446481ABA28D}" type="datetime1">
              <a:rPr lang="en-US" smtClean="0">
                <a:solidFill>
                  <a:srgbClr val="474747">
                    <a:tint val="75000"/>
                  </a:srgbClr>
                </a:solidFill>
              </a:rPr>
              <a:pPr/>
              <a:t>5/22/2013</a:t>
            </a:fld>
            <a:endParaRPr lang="en-US">
              <a:solidFill>
                <a:srgbClr val="474747">
                  <a:tint val="75000"/>
                </a:srgbClr>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00405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6419514"/>
            <a:ext cx="9144000" cy="438486"/>
          </a:xfrm>
          <a:prstGeom prst="rect">
            <a:avLst/>
          </a:prstGeom>
          <a:gradFill>
            <a:gsLst>
              <a:gs pos="0">
                <a:schemeClr val="accent5">
                  <a:lumMod val="10000"/>
                </a:schemeClr>
              </a:gs>
              <a:gs pos="61000">
                <a:schemeClr val="bg2">
                  <a:lumMod val="2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Trautman_PPT_Bar.ai"/>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6423526"/>
            <a:ext cx="9144000" cy="434474"/>
          </a:xfrm>
          <a:prstGeom prst="rect">
            <a:avLst/>
          </a:prstGeom>
        </p:spPr>
      </p:pic>
      <p:sp>
        <p:nvSpPr>
          <p:cNvPr id="9" name="Rectangle 8"/>
          <p:cNvSpPr/>
          <p:nvPr userDrawn="1"/>
        </p:nvSpPr>
        <p:spPr>
          <a:xfrm>
            <a:off x="0" y="6378876"/>
            <a:ext cx="9144000" cy="45719"/>
          </a:xfrm>
          <a:prstGeom prst="rect">
            <a:avLst/>
          </a:prstGeom>
          <a:solidFill>
            <a:srgbClr val="209EC0"/>
          </a:solidFill>
          <a:ln>
            <a:solidFill>
              <a:srgbClr val="209E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STC_ReverseColor_SMALL_RGB.png"/>
          <p:cNvPicPr>
            <a:picLocks noChangeAspect="1"/>
          </p:cNvPicPr>
          <p:nvPr userDrawn="1"/>
        </p:nvPicPr>
        <p:blipFill>
          <a:blip r:embed="rId5"/>
          <a:stretch>
            <a:fillRect/>
          </a:stretch>
        </p:blipFill>
        <p:spPr>
          <a:xfrm>
            <a:off x="324461" y="6500455"/>
            <a:ext cx="2215603" cy="260778"/>
          </a:xfrm>
          <a:prstGeom prst="rect">
            <a:avLst/>
          </a:prstGeom>
        </p:spPr>
      </p:pic>
      <p:sp>
        <p:nvSpPr>
          <p:cNvPr id="2" name="Title 1"/>
          <p:cNvSpPr>
            <a:spLocks noGrp="1"/>
          </p:cNvSpPr>
          <p:nvPr>
            <p:ph type="title" hasCustomPrompt="1"/>
          </p:nvPr>
        </p:nvSpPr>
        <p:spPr>
          <a:xfrm>
            <a:off x="4072468" y="263526"/>
            <a:ext cx="4422246" cy="2259012"/>
          </a:xfrm>
        </p:spPr>
        <p:txBody>
          <a:bodyPr anchor="b" anchorCtr="0">
            <a:normAutofit/>
          </a:bodyPr>
          <a:lstStyle>
            <a:lvl1pPr algn="l">
              <a:defRPr sz="4400" b="0" cap="none">
                <a:latin typeface="Georgia" pitchFamily="18" charset="0"/>
              </a:defRPr>
            </a:lvl1pPr>
          </a:lstStyle>
          <a:p>
            <a:r>
              <a:rPr lang="en-US" dirty="0" smtClean="0"/>
              <a:t>Insert Title</a:t>
            </a:r>
            <a:endParaRPr lang="en-US" dirty="0"/>
          </a:p>
        </p:txBody>
      </p:sp>
      <p:sp>
        <p:nvSpPr>
          <p:cNvPr id="3" name="Text Placeholder 2"/>
          <p:cNvSpPr>
            <a:spLocks noGrp="1"/>
          </p:cNvSpPr>
          <p:nvPr>
            <p:ph type="body" idx="1"/>
          </p:nvPr>
        </p:nvSpPr>
        <p:spPr>
          <a:xfrm>
            <a:off x="4063786" y="3429000"/>
            <a:ext cx="4499100" cy="2510327"/>
          </a:xfrm>
        </p:spPr>
        <p:txBody>
          <a:bodyPr anchor="t"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1D4993-192F-4613-8FB4-D4E53E2AE9A5}"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0E25FC50-31AA-46BA-A987-6FB35E901EF3}"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167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Alternate 2">
    <p:bg>
      <p:bgPr>
        <a:gradFill>
          <a:gsLst>
            <a:gs pos="24000">
              <a:schemeClr val="bg1">
                <a:lumMod val="95000"/>
              </a:schemeClr>
            </a:gs>
            <a:gs pos="100000">
              <a:schemeClr val="bg1">
                <a:lumMod val="85000"/>
              </a:schemeClr>
            </a:gs>
          </a:gsLst>
          <a:path path="circle">
            <a:fillToRect l="100000" b="100000"/>
          </a:path>
        </a:gradFill>
        <a:effectLst/>
      </p:bgPr>
    </p:bg>
    <p:spTree>
      <p:nvGrpSpPr>
        <p:cNvPr id="1" name=""/>
        <p:cNvGrpSpPr/>
        <p:nvPr/>
      </p:nvGrpSpPr>
      <p:grpSpPr>
        <a:xfrm>
          <a:off x="0" y="0"/>
          <a:ext cx="0" cy="0"/>
          <a:chOff x="0" y="0"/>
          <a:chExt cx="0" cy="0"/>
        </a:xfrm>
      </p:grpSpPr>
      <p:pic>
        <p:nvPicPr>
          <p:cNvPr id="13" name="Picture 12" descr="PPT Bkgrnds-02.png"/>
          <p:cNvPicPr>
            <a:picLocks noChangeAspect="1"/>
          </p:cNvPicPr>
          <p:nvPr userDrawn="1"/>
        </p:nvPicPr>
        <p:blipFill>
          <a:blip r:embed="rId2"/>
          <a:stretch>
            <a:fillRect/>
          </a:stretch>
        </p:blipFill>
        <p:spPr>
          <a:xfrm>
            <a:off x="0" y="0"/>
            <a:ext cx="9114312" cy="6858000"/>
          </a:xfrm>
          <a:prstGeom prst="rect">
            <a:avLst/>
          </a:prstGeom>
        </p:spPr>
      </p:pic>
      <p:pic>
        <p:nvPicPr>
          <p:cNvPr id="14" name="Picture 13" descr="STC_RGB.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4863376" y="367411"/>
            <a:ext cx="3918581" cy="651332"/>
          </a:xfrm>
          <a:prstGeom prst="rect">
            <a:avLst/>
          </a:prstGeom>
        </p:spPr>
      </p:pic>
      <p:cxnSp>
        <p:nvCxnSpPr>
          <p:cNvPr id="8" name="Straight Connector 7"/>
          <p:cNvCxnSpPr/>
          <p:nvPr userDrawn="1"/>
        </p:nvCxnSpPr>
        <p:spPr>
          <a:xfrm flipV="1">
            <a:off x="627491" y="5201579"/>
            <a:ext cx="304800" cy="492"/>
          </a:xfrm>
          <a:prstGeom prst="line">
            <a:avLst/>
          </a:prstGeom>
          <a:ln w="1905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66738" y="1820333"/>
            <a:ext cx="5148262" cy="2243667"/>
          </a:xfrm>
        </p:spPr>
        <p:txBody>
          <a:bodyPr vert="horz" lIns="91440" tIns="45720" rIns="91440" bIns="45720" rtlCol="0" anchor="t" anchorCtr="0">
            <a:normAutofit/>
          </a:bodyPr>
          <a:lstStyle>
            <a:lvl1pPr>
              <a:defRPr lang="en-US" sz="4400" b="0" dirty="0">
                <a:latin typeface="Georgia" pitchFamily="18" charset="0"/>
              </a:defRPr>
            </a:lvl1pPr>
          </a:lstStyle>
          <a:p>
            <a:pPr lvl="0">
              <a:lnSpc>
                <a:spcPct val="90000"/>
              </a:lnSpc>
            </a:pPr>
            <a:r>
              <a:rPr lang="en-US" smtClean="0"/>
              <a:t>Click to edit Master title style</a:t>
            </a:r>
            <a:endParaRPr lang="en-US" dirty="0"/>
          </a:p>
        </p:txBody>
      </p:sp>
      <p:sp>
        <p:nvSpPr>
          <p:cNvPr id="3" name="Subtitle 2"/>
          <p:cNvSpPr>
            <a:spLocks noGrp="1"/>
          </p:cNvSpPr>
          <p:nvPr>
            <p:ph type="subTitle" idx="1"/>
          </p:nvPr>
        </p:nvSpPr>
        <p:spPr>
          <a:xfrm>
            <a:off x="566738" y="4064000"/>
            <a:ext cx="4504795" cy="1007533"/>
          </a:xfrm>
        </p:spPr>
        <p:txBody>
          <a:bodyPr>
            <a:normAutofit/>
          </a:bodyPr>
          <a:lstStyle>
            <a:lvl1pPr marL="0" indent="0" algn="l">
              <a:buNone/>
              <a:defRPr sz="1800">
                <a:solidFill>
                  <a:schemeClr val="bg2">
                    <a:lumMod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8E98EA-500D-48BC-9308-C209C89F34DC}" type="datetime1">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FC50-31AA-46BA-A987-6FB35E901EF3}" type="slidenum">
              <a:rPr lang="en-US" smtClean="0"/>
              <a:t>‹#›</a:t>
            </a:fld>
            <a:endParaRPr lang="en-US"/>
          </a:p>
        </p:txBody>
      </p:sp>
      <p:sp>
        <p:nvSpPr>
          <p:cNvPr id="11" name="Text Placeholder 10"/>
          <p:cNvSpPr>
            <a:spLocks noGrp="1"/>
          </p:cNvSpPr>
          <p:nvPr>
            <p:ph type="body" sz="quarter" idx="13" hasCustomPrompt="1"/>
          </p:nvPr>
        </p:nvSpPr>
        <p:spPr>
          <a:xfrm>
            <a:off x="566738" y="5202072"/>
            <a:ext cx="3311525" cy="987592"/>
          </a:xfrm>
        </p:spPr>
        <p:txBody>
          <a:bodyPr>
            <a:normAutofit/>
          </a:bodyPr>
          <a:lstStyle>
            <a:lvl1pPr marL="0" indent="0">
              <a:buNone/>
              <a:defRPr sz="1800">
                <a:solidFill>
                  <a:schemeClr val="bg2">
                    <a:lumMod val="10000"/>
                  </a:schemeClr>
                </a:solidFill>
              </a:defRPr>
            </a:lvl1pPr>
          </a:lstStyle>
          <a:p>
            <a:pPr lvl="0"/>
            <a:r>
              <a:rPr lang="en-US" dirty="0" smtClean="0"/>
              <a:t>Presenter’s Name and Title</a:t>
            </a:r>
            <a:endParaRPr lang="en-US" dirty="0"/>
          </a:p>
        </p:txBody>
      </p:sp>
    </p:spTree>
    <p:extLst>
      <p:ext uri="{BB962C8B-B14F-4D97-AF65-F5344CB8AC3E}">
        <p14:creationId xmlns:p14="http://schemas.microsoft.com/office/powerpoint/2010/main" val="4193628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Reversed">
    <p:spTree>
      <p:nvGrpSpPr>
        <p:cNvPr id="1" name=""/>
        <p:cNvGrpSpPr/>
        <p:nvPr/>
      </p:nvGrpSpPr>
      <p:grpSpPr>
        <a:xfrm>
          <a:off x="0" y="0"/>
          <a:ext cx="0" cy="0"/>
          <a:chOff x="0" y="0"/>
          <a:chExt cx="0" cy="0"/>
        </a:xfrm>
      </p:grpSpPr>
      <p:sp>
        <p:nvSpPr>
          <p:cNvPr id="9" name="Rectangle 8"/>
          <p:cNvSpPr/>
          <p:nvPr userDrawn="1"/>
        </p:nvSpPr>
        <p:spPr bwMode="white">
          <a:xfrm>
            <a:off x="93133" y="677333"/>
            <a:ext cx="8830734"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91395" y="952279"/>
            <a:ext cx="2113630" cy="360278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31010" y="954882"/>
            <a:ext cx="6072052" cy="5171281"/>
          </a:xfrm>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1814DA9-3E6E-436A-AB82-81ED4164C4E4}" type="datetime1">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FC50-31AA-46BA-A987-6FB35E901EF3}" type="slidenum">
              <a:rPr lang="en-US" smtClean="0"/>
              <a:t>‹#›</a:t>
            </a:fld>
            <a:endParaRPr lang="en-US"/>
          </a:p>
        </p:txBody>
      </p:sp>
      <p:cxnSp>
        <p:nvCxnSpPr>
          <p:cNvPr id="7" name="Straight Connector 6"/>
          <p:cNvCxnSpPr/>
          <p:nvPr userDrawn="1"/>
        </p:nvCxnSpPr>
        <p:spPr>
          <a:xfrm>
            <a:off x="6691395" y="945610"/>
            <a:ext cx="2113630" cy="1588"/>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31010" y="949679"/>
            <a:ext cx="6072052" cy="5203"/>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57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0" y="6419514"/>
            <a:ext cx="9144000" cy="438486"/>
          </a:xfrm>
          <a:prstGeom prst="rect">
            <a:avLst/>
          </a:prstGeom>
          <a:gradFill>
            <a:gsLst>
              <a:gs pos="0">
                <a:schemeClr val="accent5">
                  <a:lumMod val="10000"/>
                </a:schemeClr>
              </a:gs>
              <a:gs pos="61000">
                <a:schemeClr val="bg2">
                  <a:lumMod val="2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rautman_PPT_Bar.ai"/>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0" y="6423526"/>
            <a:ext cx="9144000" cy="434474"/>
          </a:xfrm>
          <a:prstGeom prst="rect">
            <a:avLst/>
          </a:prstGeom>
        </p:spPr>
      </p:pic>
      <p:sp>
        <p:nvSpPr>
          <p:cNvPr id="9" name="Rectangle 8"/>
          <p:cNvSpPr/>
          <p:nvPr userDrawn="1"/>
        </p:nvSpPr>
        <p:spPr>
          <a:xfrm>
            <a:off x="0" y="6378876"/>
            <a:ext cx="9144000" cy="45719"/>
          </a:xfrm>
          <a:prstGeom prst="rect">
            <a:avLst/>
          </a:prstGeom>
          <a:solidFill>
            <a:srgbClr val="209EC0"/>
          </a:solidFill>
          <a:ln>
            <a:solidFill>
              <a:srgbClr val="209E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C_ReverseColor_SMALL_RGB.png"/>
          <p:cNvPicPr>
            <a:picLocks noChangeAspect="1"/>
          </p:cNvPicPr>
          <p:nvPr userDrawn="1"/>
        </p:nvPicPr>
        <p:blipFill>
          <a:blip r:embed="rId5"/>
          <a:stretch>
            <a:fillRect/>
          </a:stretch>
        </p:blipFill>
        <p:spPr>
          <a:xfrm>
            <a:off x="324461" y="6500455"/>
            <a:ext cx="2215603" cy="260778"/>
          </a:xfrm>
          <a:prstGeom prst="rect">
            <a:avLst/>
          </a:prstGeom>
        </p:spPr>
      </p:pic>
      <p:sp>
        <p:nvSpPr>
          <p:cNvPr id="2" name="Title 1"/>
          <p:cNvSpPr>
            <a:spLocks noGrp="1"/>
          </p:cNvSpPr>
          <p:nvPr>
            <p:ph type="title" hasCustomPrompt="1"/>
          </p:nvPr>
        </p:nvSpPr>
        <p:spPr>
          <a:xfrm>
            <a:off x="566738" y="2524126"/>
            <a:ext cx="7927975" cy="3244850"/>
          </a:xfrm>
        </p:spPr>
        <p:txBody>
          <a:bodyPr anchor="t">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66738" y="1260475"/>
            <a:ext cx="7772400" cy="695325"/>
          </a:xfrm>
        </p:spPr>
        <p:txBody>
          <a:bodyPr anchor="t" anchorCtr="0">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6726A4-1745-44BA-BFFD-7396753487C3}" type="datetime1">
              <a:rPr lang="en-US" smtClean="0"/>
              <a:t>5/22/2013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3982923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0133" y="948267"/>
            <a:ext cx="2963333"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50466" y="948267"/>
            <a:ext cx="2963333" cy="524933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0236A4-D8E9-483B-976B-E4A1191A23C6}" type="datetime1">
              <a:rPr lang="en-US" smtClean="0"/>
              <a:t>5/22/2013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443897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60132" y="1001713"/>
            <a:ext cx="2956517"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60132" y="1641475"/>
            <a:ext cx="2956517"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4589" y="1001713"/>
            <a:ext cx="2957678"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4589" y="1641475"/>
            <a:ext cx="295767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39AB2E-2B87-41D1-8EF3-13110FC505AC}" type="datetime1">
              <a:rPr lang="en-US" smtClean="0"/>
              <a:t>5/22/2013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25FC50-31AA-46BA-A987-6FB35E901EF3}" type="slidenum">
              <a:rPr lang="en-US" smtClean="0"/>
              <a:t>‹#›</a:t>
            </a:fld>
            <a:endParaRPr lang="en-US"/>
          </a:p>
        </p:txBody>
      </p:sp>
    </p:spTree>
    <p:extLst>
      <p:ext uri="{BB962C8B-B14F-4D97-AF65-F5344CB8AC3E}">
        <p14:creationId xmlns:p14="http://schemas.microsoft.com/office/powerpoint/2010/main" val="327820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bwMode="white">
          <a:xfrm>
            <a:off x="93133" y="677333"/>
            <a:ext cx="8864600" cy="592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1564" y="190277"/>
            <a:ext cx="8480872" cy="698721"/>
          </a:xfrm>
        </p:spPr>
        <p:txBody>
          <a:bodyPr anchor="b" anchorCtr="0"/>
          <a:lstStyle>
            <a:lvl1pPr algn="ct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7E1298-5D2D-4922-B5A0-25CC8B1791C6}" type="datetime1">
              <a:rPr lang="en-US" smtClean="0"/>
              <a:t>5/22/2013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25FC50-31AA-46BA-A987-6FB35E901EF3}" type="slidenum">
              <a:rPr lang="en-US" smtClean="0"/>
              <a:t>‹#›</a:t>
            </a:fld>
            <a:endParaRPr lang="en-US"/>
          </a:p>
        </p:txBody>
      </p:sp>
      <p:cxnSp>
        <p:nvCxnSpPr>
          <p:cNvPr id="7" name="Straight Connector 6"/>
          <p:cNvCxnSpPr/>
          <p:nvPr userDrawn="1"/>
        </p:nvCxnSpPr>
        <p:spPr>
          <a:xfrm>
            <a:off x="331010" y="949679"/>
            <a:ext cx="8448923" cy="0"/>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717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image" Target="../media/image9.pd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21" Type="http://schemas.openxmlformats.org/officeDocument/2006/relationships/image" Target="../media/image2.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19" Type="http://schemas.openxmlformats.org/officeDocument/2006/relationships/image" Target="../media/image9.pdf"/><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19514"/>
            <a:ext cx="9144000" cy="438486"/>
          </a:xfrm>
          <a:prstGeom prst="rect">
            <a:avLst/>
          </a:prstGeom>
          <a:gradFill>
            <a:gsLst>
              <a:gs pos="0">
                <a:schemeClr val="accent5">
                  <a:lumMod val="10000"/>
                </a:schemeClr>
              </a:gs>
              <a:gs pos="61000">
                <a:schemeClr val="bg2">
                  <a:lumMod val="2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rautman_PPT_Bar.ai"/>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9"/>
              <a:stretch>
                <a:fillRect/>
              </a:stretch>
            </p:blipFill>
          </mc:Choice>
          <mc:Fallback>
            <p:blipFill>
              <a:blip r:embed="rId20"/>
              <a:stretch>
                <a:fillRect/>
              </a:stretch>
            </p:blipFill>
          </mc:Fallback>
        </mc:AlternateContent>
        <p:spPr>
          <a:xfrm>
            <a:off x="0" y="6423526"/>
            <a:ext cx="9144000" cy="434474"/>
          </a:xfrm>
          <a:prstGeom prst="rect">
            <a:avLst/>
          </a:prstGeom>
        </p:spPr>
      </p:pic>
      <p:sp>
        <p:nvSpPr>
          <p:cNvPr id="9" name="Rectangle 8"/>
          <p:cNvSpPr/>
          <p:nvPr/>
        </p:nvSpPr>
        <p:spPr>
          <a:xfrm>
            <a:off x="0" y="6378876"/>
            <a:ext cx="9144000" cy="45719"/>
          </a:xfrm>
          <a:prstGeom prst="rect">
            <a:avLst/>
          </a:prstGeom>
          <a:solidFill>
            <a:srgbClr val="209EC0"/>
          </a:solidFill>
          <a:ln>
            <a:solidFill>
              <a:srgbClr val="209E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STC_ReverseColor_SMALL_RGB.png"/>
          <p:cNvPicPr>
            <a:picLocks noChangeAspect="1"/>
          </p:cNvPicPr>
          <p:nvPr/>
        </p:nvPicPr>
        <p:blipFill>
          <a:blip r:embed="rId21"/>
          <a:stretch>
            <a:fillRect/>
          </a:stretch>
        </p:blipFill>
        <p:spPr>
          <a:xfrm>
            <a:off x="324461" y="6500455"/>
            <a:ext cx="2215603" cy="260778"/>
          </a:xfrm>
          <a:prstGeom prst="rect">
            <a:avLst/>
          </a:prstGeom>
        </p:spPr>
      </p:pic>
      <p:sp>
        <p:nvSpPr>
          <p:cNvPr id="2" name="Title Placeholder 1"/>
          <p:cNvSpPr>
            <a:spLocks noGrp="1"/>
          </p:cNvSpPr>
          <p:nvPr>
            <p:ph type="title"/>
          </p:nvPr>
        </p:nvSpPr>
        <p:spPr>
          <a:xfrm>
            <a:off x="324461" y="952279"/>
            <a:ext cx="2113630" cy="3602787"/>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4010" y="954882"/>
            <a:ext cx="6072053" cy="51712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172200"/>
            <a:ext cx="838200" cy="247314"/>
          </a:xfrm>
          <a:prstGeom prst="rect">
            <a:avLst/>
          </a:prstGeom>
        </p:spPr>
        <p:txBody>
          <a:bodyPr vert="horz" lIns="91440" tIns="45720" rIns="91440" bIns="45720" rtlCol="0" anchor="ctr"/>
          <a:lstStyle>
            <a:lvl1pPr algn="l">
              <a:defRPr sz="800">
                <a:solidFill>
                  <a:schemeClr val="tx1">
                    <a:tint val="75000"/>
                  </a:schemeClr>
                </a:solidFill>
              </a:defRPr>
            </a:lvl1pPr>
          </a:lstStyle>
          <a:p>
            <a:fld id="{7410764F-2D6E-4F97-B92B-5A4AB6EBF9A9}" type="datetime1">
              <a:rPr lang="en-US" smtClean="0"/>
              <a:t>5/22/2013</a:t>
            </a:fld>
            <a:endParaRPr lang="en-US"/>
          </a:p>
        </p:txBody>
      </p:sp>
      <p:sp>
        <p:nvSpPr>
          <p:cNvPr id="5" name="Footer Placeholder 4"/>
          <p:cNvSpPr>
            <a:spLocks noGrp="1"/>
          </p:cNvSpPr>
          <p:nvPr>
            <p:ph type="ftr" sz="quarter" idx="3"/>
          </p:nvPr>
        </p:nvSpPr>
        <p:spPr>
          <a:xfrm>
            <a:off x="3124200" y="6458200"/>
            <a:ext cx="2895600" cy="365125"/>
          </a:xfrm>
          <a:prstGeom prst="rect">
            <a:avLst/>
          </a:prstGeom>
        </p:spPr>
        <p:txBody>
          <a:bodyPr vert="horz" lIns="91440" tIns="45720" rIns="91440" bIns="45720" rtlCol="0" anchor="ctr"/>
          <a:lstStyle>
            <a:lvl1pPr algn="ctr">
              <a:defRPr sz="1000">
                <a:solidFill>
                  <a:schemeClr val="bg1"/>
                </a:solidFill>
              </a:defRPr>
            </a:lvl1pPr>
          </a:lstStyle>
          <a:p>
            <a:endParaRPr lang="en-US" dirty="0"/>
          </a:p>
        </p:txBody>
      </p:sp>
      <p:sp>
        <p:nvSpPr>
          <p:cNvPr id="6" name="Slide Number Placeholder 5"/>
          <p:cNvSpPr>
            <a:spLocks noGrp="1"/>
          </p:cNvSpPr>
          <p:nvPr>
            <p:ph type="sldNum" sz="quarter" idx="4"/>
          </p:nvPr>
        </p:nvSpPr>
        <p:spPr>
          <a:xfrm>
            <a:off x="6553199" y="6450543"/>
            <a:ext cx="2262863" cy="365125"/>
          </a:xfrm>
          <a:prstGeom prst="rect">
            <a:avLst/>
          </a:prstGeom>
        </p:spPr>
        <p:txBody>
          <a:bodyPr vert="horz" lIns="91440" tIns="45720" rIns="91440" bIns="45720" rtlCol="0" anchor="ctr"/>
          <a:lstStyle>
            <a:lvl1pPr algn="r">
              <a:defRPr sz="1000">
                <a:solidFill>
                  <a:schemeClr val="bg1"/>
                </a:solidFill>
              </a:defRPr>
            </a:lvl1pPr>
          </a:lstStyle>
          <a:p>
            <a:fld id="{0E25FC50-31AA-46BA-A987-6FB35E901EF3}" type="slidenum">
              <a:rPr lang="en-US" smtClean="0"/>
              <a:pPr/>
              <a:t>‹#›</a:t>
            </a:fld>
            <a:endParaRPr lang="en-US"/>
          </a:p>
        </p:txBody>
      </p:sp>
      <p:cxnSp>
        <p:nvCxnSpPr>
          <p:cNvPr id="11" name="Straight Connector 10"/>
          <p:cNvCxnSpPr/>
          <p:nvPr/>
        </p:nvCxnSpPr>
        <p:spPr>
          <a:xfrm>
            <a:off x="324461" y="945610"/>
            <a:ext cx="2113630" cy="1588"/>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744011" y="949679"/>
            <a:ext cx="6072052" cy="5203"/>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3569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63" r:id="rId13"/>
  </p:sldLayoutIdLst>
  <p:hf hdr="0" ftr="0" dt="0"/>
  <p:txStyles>
    <p:titleStyle>
      <a:lvl1pPr algn="l" defTabSz="914400" rtl="0" eaLnBrk="1" latinLnBrk="0" hangingPunct="1">
        <a:spcBef>
          <a:spcPct val="0"/>
        </a:spcBef>
        <a:buNone/>
        <a:defRPr sz="2400" b="1" kern="1200">
          <a:solidFill>
            <a:schemeClr val="accent6">
              <a:lumMod val="75000"/>
            </a:schemeClr>
          </a:solidFill>
          <a:latin typeface="+mj-lt"/>
          <a:ea typeface="+mj-ea"/>
          <a:cs typeface="+mj-cs"/>
        </a:defRPr>
      </a:lvl1pPr>
    </p:titleStyle>
    <p:bodyStyle>
      <a:lvl1pPr marL="169863" indent="-169863"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57200" indent="-228600" algn="l" defTabSz="914400" rtl="0" eaLnBrk="1" latinLnBrk="0" hangingPunct="1">
        <a:spcBef>
          <a:spcPct val="20000"/>
        </a:spcBef>
        <a:buClr>
          <a:schemeClr val="accent6">
            <a:lumMod val="75000"/>
          </a:schemeClr>
        </a:buClr>
        <a:buSzPct val="8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chemeClr val="accent6">
            <a:lumMod val="75000"/>
          </a:schemeClr>
        </a:buClr>
        <a:buSzPct val="8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3716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490663"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1600200"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1770063"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7EBFD38-1D33-F840-8F16-BB6E1455296E}" type="datetimeFigureOut">
              <a:rPr lang="en-US" smtClean="0">
                <a:solidFill>
                  <a:prstClr val="black">
                    <a:tint val="75000"/>
                  </a:prstClr>
                </a:solidFill>
              </a:rPr>
              <a:pPr defTabSz="457200"/>
              <a:t>5/22/2013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BF3CD75-9491-8547-ADEF-309EF4BA26E4}"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310154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19514"/>
            <a:ext cx="9144000" cy="438486"/>
          </a:xfrm>
          <a:prstGeom prst="rect">
            <a:avLst/>
          </a:prstGeom>
          <a:gradFill>
            <a:gsLst>
              <a:gs pos="0">
                <a:schemeClr val="accent5">
                  <a:lumMod val="10000"/>
                </a:schemeClr>
              </a:gs>
              <a:gs pos="61000">
                <a:schemeClr val="bg2">
                  <a:lumMod val="2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8" name="Picture 7" descr="Trautman_PPT_Bar.ai"/>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19"/>
              <a:stretch>
                <a:fillRect/>
              </a:stretch>
            </p:blipFill>
          </mc:Choice>
          <mc:Fallback>
            <p:blipFill>
              <a:blip r:embed="rId20"/>
              <a:stretch>
                <a:fillRect/>
              </a:stretch>
            </p:blipFill>
          </mc:Fallback>
        </mc:AlternateContent>
        <p:spPr>
          <a:xfrm>
            <a:off x="0" y="6423526"/>
            <a:ext cx="9144000" cy="434474"/>
          </a:xfrm>
          <a:prstGeom prst="rect">
            <a:avLst/>
          </a:prstGeom>
        </p:spPr>
      </p:pic>
      <p:sp>
        <p:nvSpPr>
          <p:cNvPr id="9" name="Rectangle 8"/>
          <p:cNvSpPr/>
          <p:nvPr/>
        </p:nvSpPr>
        <p:spPr>
          <a:xfrm>
            <a:off x="0" y="6378876"/>
            <a:ext cx="9144000" cy="45719"/>
          </a:xfrm>
          <a:prstGeom prst="rect">
            <a:avLst/>
          </a:prstGeom>
          <a:solidFill>
            <a:srgbClr val="209EC0"/>
          </a:solidFill>
          <a:ln>
            <a:solidFill>
              <a:srgbClr val="209EC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pic>
        <p:nvPicPr>
          <p:cNvPr id="10" name="Picture 9" descr="STC_ReverseColor_SMALL_RGB.png"/>
          <p:cNvPicPr>
            <a:picLocks noChangeAspect="1"/>
          </p:cNvPicPr>
          <p:nvPr/>
        </p:nvPicPr>
        <p:blipFill>
          <a:blip r:embed="rId21"/>
          <a:stretch>
            <a:fillRect/>
          </a:stretch>
        </p:blipFill>
        <p:spPr>
          <a:xfrm>
            <a:off x="324461" y="6500455"/>
            <a:ext cx="2215603" cy="260778"/>
          </a:xfrm>
          <a:prstGeom prst="rect">
            <a:avLst/>
          </a:prstGeom>
        </p:spPr>
      </p:pic>
      <p:sp>
        <p:nvSpPr>
          <p:cNvPr id="2" name="Title Placeholder 1"/>
          <p:cNvSpPr>
            <a:spLocks noGrp="1"/>
          </p:cNvSpPr>
          <p:nvPr>
            <p:ph type="title"/>
          </p:nvPr>
        </p:nvSpPr>
        <p:spPr>
          <a:xfrm>
            <a:off x="324461" y="952279"/>
            <a:ext cx="2113630" cy="3602787"/>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44010" y="1061212"/>
            <a:ext cx="6072053" cy="51712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172200"/>
            <a:ext cx="838200" cy="247314"/>
          </a:xfrm>
          <a:prstGeom prst="rect">
            <a:avLst/>
          </a:prstGeom>
        </p:spPr>
        <p:txBody>
          <a:bodyPr vert="horz" lIns="91440" tIns="45720" rIns="91440" bIns="45720" rtlCol="0" anchor="ctr"/>
          <a:lstStyle>
            <a:lvl1pPr algn="l">
              <a:defRPr sz="800">
                <a:solidFill>
                  <a:schemeClr val="tx1">
                    <a:tint val="75000"/>
                  </a:schemeClr>
                </a:solidFill>
              </a:defRPr>
            </a:lvl1pPr>
          </a:lstStyle>
          <a:p>
            <a:fld id="{7410764F-2D6E-4F97-B92B-5A4AB6EBF9A9}" type="datetime1">
              <a:rPr lang="en-US" smtClean="0">
                <a:solidFill>
                  <a:srgbClr val="474747">
                    <a:tint val="75000"/>
                  </a:srgbClr>
                </a:solidFill>
              </a:rPr>
              <a:pPr/>
              <a:t>5/22/2013</a:t>
            </a:fld>
            <a:endParaRPr lang="en-US">
              <a:solidFill>
                <a:srgbClr val="474747">
                  <a:tint val="75000"/>
                </a:srgbClr>
              </a:solidFill>
            </a:endParaRPr>
          </a:p>
        </p:txBody>
      </p:sp>
      <p:sp>
        <p:nvSpPr>
          <p:cNvPr id="5" name="Footer Placeholder 4"/>
          <p:cNvSpPr>
            <a:spLocks noGrp="1"/>
          </p:cNvSpPr>
          <p:nvPr>
            <p:ph type="ftr" sz="quarter" idx="3"/>
          </p:nvPr>
        </p:nvSpPr>
        <p:spPr>
          <a:xfrm>
            <a:off x="3124200" y="6458200"/>
            <a:ext cx="2895600" cy="365125"/>
          </a:xfrm>
          <a:prstGeom prst="rect">
            <a:avLst/>
          </a:prstGeom>
        </p:spPr>
        <p:txBody>
          <a:bodyPr vert="horz" lIns="91440" tIns="45720" rIns="91440" bIns="45720" rtlCol="0" anchor="ctr"/>
          <a:lstStyle>
            <a:lvl1pPr algn="ctr">
              <a:defRPr sz="100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553199" y="6450543"/>
            <a:ext cx="2262863" cy="365125"/>
          </a:xfrm>
          <a:prstGeom prst="rect">
            <a:avLst/>
          </a:prstGeom>
        </p:spPr>
        <p:txBody>
          <a:bodyPr vert="horz" lIns="91440" tIns="45720" rIns="91440" bIns="45720" rtlCol="0" anchor="ctr"/>
          <a:lstStyle>
            <a:lvl1pPr algn="r">
              <a:defRPr sz="1000">
                <a:solidFill>
                  <a:schemeClr val="bg1"/>
                </a:solidFill>
              </a:defRPr>
            </a:lvl1pPr>
          </a:lstStyle>
          <a:p>
            <a:fld id="{0E25FC50-31AA-46BA-A987-6FB35E901EF3}" type="slidenum">
              <a:rPr lang="en-US" smtClean="0">
                <a:solidFill>
                  <a:prstClr val="white"/>
                </a:solidFill>
              </a:rPr>
              <a:pPr/>
              <a:t>‹#›</a:t>
            </a:fld>
            <a:endParaRPr lang="en-US">
              <a:solidFill>
                <a:prstClr val="white"/>
              </a:solidFill>
            </a:endParaRPr>
          </a:p>
        </p:txBody>
      </p:sp>
      <p:cxnSp>
        <p:nvCxnSpPr>
          <p:cNvPr id="11" name="Straight Connector 10"/>
          <p:cNvCxnSpPr/>
          <p:nvPr/>
        </p:nvCxnSpPr>
        <p:spPr>
          <a:xfrm>
            <a:off x="324461" y="945610"/>
            <a:ext cx="2113630" cy="1588"/>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744011" y="949679"/>
            <a:ext cx="6072052" cy="5203"/>
          </a:xfrm>
          <a:prstGeom prst="line">
            <a:avLst/>
          </a:prstGeom>
          <a:ln w="12700" cap="flat" cmpd="sng" algn="ctr">
            <a:solidFill>
              <a:srgbClr val="2B87A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8019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hf hdr="0" ftr="0" dt="0"/>
  <p:txStyles>
    <p:titleStyle>
      <a:lvl1pPr algn="l" defTabSz="914400" rtl="0" eaLnBrk="1" latinLnBrk="0" hangingPunct="1">
        <a:spcBef>
          <a:spcPct val="0"/>
        </a:spcBef>
        <a:buNone/>
        <a:defRPr sz="2400" b="1" kern="1200">
          <a:solidFill>
            <a:schemeClr val="accent6">
              <a:lumMod val="75000"/>
            </a:schemeClr>
          </a:solidFill>
          <a:latin typeface="+mj-lt"/>
          <a:ea typeface="+mj-ea"/>
          <a:cs typeface="+mj-cs"/>
        </a:defRPr>
      </a:lvl1pPr>
    </p:titleStyle>
    <p:bodyStyle>
      <a:lvl1pPr marL="169863" indent="-169863"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457200" indent="-228600" algn="l" defTabSz="914400" rtl="0" eaLnBrk="1" latinLnBrk="0" hangingPunct="1">
        <a:spcBef>
          <a:spcPct val="20000"/>
        </a:spcBef>
        <a:buClr>
          <a:schemeClr val="accent6">
            <a:lumMod val="75000"/>
          </a:schemeClr>
        </a:buClr>
        <a:buSzPct val="8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buClr>
          <a:schemeClr val="accent6">
            <a:lumMod val="75000"/>
          </a:schemeClr>
        </a:buClr>
        <a:buSzPct val="8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13716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490663"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1600200"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1770063"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6737" y="1837267"/>
            <a:ext cx="7376260" cy="2226733"/>
          </a:xfrm>
        </p:spPr>
        <p:txBody>
          <a:bodyPr>
            <a:normAutofit fontScale="90000"/>
          </a:bodyPr>
          <a:lstStyle/>
          <a:p>
            <a:r>
              <a:rPr lang="en-US" dirty="0" smtClean="0"/>
              <a:t/>
            </a:r>
            <a:br>
              <a:rPr lang="en-US" dirty="0" smtClean="0"/>
            </a:br>
            <a:r>
              <a:rPr lang="en-US" dirty="0" smtClean="0">
                <a:solidFill>
                  <a:schemeClr val="bg1"/>
                </a:solidFill>
              </a:rPr>
              <a:t>Preserving Your </a:t>
            </a:r>
            <a:r>
              <a:rPr lang="en-US" dirty="0">
                <a:solidFill>
                  <a:schemeClr val="bg1"/>
                </a:solidFill>
              </a:rPr>
              <a:t>Secret </a:t>
            </a:r>
            <a:r>
              <a:rPr lang="en-US" dirty="0" smtClean="0">
                <a:solidFill>
                  <a:schemeClr val="bg1"/>
                </a:solidFill>
              </a:rPr>
              <a:t>Sauce:</a:t>
            </a:r>
            <a:r>
              <a:rPr lang="en-US" dirty="0"/>
              <a:t/>
            </a:r>
            <a:br>
              <a:rPr lang="en-US" dirty="0"/>
            </a:br>
            <a:r>
              <a:rPr lang="en-US" dirty="0" smtClean="0"/>
              <a:t>The Steve Trautman Co. 3-step </a:t>
            </a:r>
            <a:r>
              <a:rPr lang="en-US" dirty="0"/>
              <a:t>Knowledge Transfer </a:t>
            </a:r>
            <a:r>
              <a:rPr lang="en-US" dirty="0" smtClean="0"/>
              <a:t>Process </a:t>
            </a:r>
            <a:r>
              <a:rPr lang="en-US" dirty="0"/>
              <a:t/>
            </a:r>
            <a:br>
              <a:rPr lang="en-US" dirty="0"/>
            </a:br>
            <a:endParaRPr lang="en-US" dirty="0"/>
          </a:p>
        </p:txBody>
      </p:sp>
      <p:sp>
        <p:nvSpPr>
          <p:cNvPr id="2" name="TextBox 1"/>
          <p:cNvSpPr txBox="1"/>
          <p:nvPr/>
        </p:nvSpPr>
        <p:spPr>
          <a:xfrm>
            <a:off x="1265274" y="4635795"/>
            <a:ext cx="4667693" cy="646331"/>
          </a:xfrm>
          <a:prstGeom prst="rect">
            <a:avLst/>
          </a:prstGeom>
          <a:noFill/>
        </p:spPr>
        <p:txBody>
          <a:bodyPr wrap="square" rtlCol="0">
            <a:spAutoFit/>
          </a:bodyPr>
          <a:lstStyle/>
          <a:p>
            <a:r>
              <a:rPr lang="en-US" dirty="0" smtClean="0">
                <a:solidFill>
                  <a:srgbClr val="FFFF00"/>
                </a:solidFill>
              </a:rPr>
              <a:t>Presenter:  Please view the slide notes for guidance on slides</a:t>
            </a:r>
          </a:p>
        </p:txBody>
      </p:sp>
      <p:cxnSp>
        <p:nvCxnSpPr>
          <p:cNvPr id="4" name="Straight Arrow Connector 3"/>
          <p:cNvCxnSpPr/>
          <p:nvPr/>
        </p:nvCxnSpPr>
        <p:spPr>
          <a:xfrm flipH="1">
            <a:off x="318977" y="5282126"/>
            <a:ext cx="2115879" cy="2107502"/>
          </a:xfrm>
          <a:prstGeom prst="straightConnector1">
            <a:avLst/>
          </a:prstGeom>
          <a:ln>
            <a:solidFill>
              <a:srgbClr val="FFFF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77894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Knowledge Transfer?</a:t>
            </a:r>
            <a:endParaRPr lang="en-US" dirty="0"/>
          </a:p>
        </p:txBody>
      </p:sp>
      <p:sp>
        <p:nvSpPr>
          <p:cNvPr id="3" name="Content Placeholder 2"/>
          <p:cNvSpPr>
            <a:spLocks noGrp="1"/>
          </p:cNvSpPr>
          <p:nvPr>
            <p:ph sz="quarter" idx="1"/>
          </p:nvPr>
        </p:nvSpPr>
        <p:spPr/>
        <p:txBody>
          <a:bodyPr/>
          <a:lstStyle/>
          <a:p>
            <a:pPr marL="0" indent="0">
              <a:buNone/>
            </a:pPr>
            <a:r>
              <a:rPr lang="en-US" dirty="0" smtClean="0"/>
              <a:t>Knowledge transfer is more than just on-the-job training. It is also replicating the expertise, wisdom and tacit knowledge of critical professionals into the heads and hands of their co-workers. </a:t>
            </a:r>
          </a:p>
          <a:p>
            <a:pPr marL="0" indent="0">
              <a:buNone/>
            </a:pPr>
            <a:r>
              <a:rPr lang="en-US" dirty="0" smtClean="0"/>
              <a:t>In order to transfer knowledge you need to know:</a:t>
            </a:r>
          </a:p>
          <a:p>
            <a:r>
              <a:rPr lang="en-US" dirty="0" smtClean="0"/>
              <a:t>What are the talent/skill risks?</a:t>
            </a:r>
          </a:p>
          <a:p>
            <a:r>
              <a:rPr lang="en-US" dirty="0"/>
              <a:t>What is the priority?</a:t>
            </a:r>
          </a:p>
          <a:p>
            <a:r>
              <a:rPr lang="en-US" dirty="0" smtClean="0"/>
              <a:t>Who knows?</a:t>
            </a:r>
          </a:p>
          <a:p>
            <a:r>
              <a:rPr lang="en-US" dirty="0" smtClean="0"/>
              <a:t>Who needs to know?</a:t>
            </a:r>
          </a:p>
          <a:p>
            <a:r>
              <a:rPr lang="en-US" dirty="0" smtClean="0"/>
              <a:t>When is the risk going to be reduced?</a:t>
            </a:r>
          </a:p>
        </p:txBody>
      </p:sp>
    </p:spTree>
    <p:extLst>
      <p:ext uri="{BB962C8B-B14F-4D97-AF65-F5344CB8AC3E}">
        <p14:creationId xmlns:p14="http://schemas.microsoft.com/office/powerpoint/2010/main" val="7620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250167" y="917860"/>
            <a:ext cx="2294230" cy="3602787"/>
          </a:xfrm>
        </p:spPr>
        <p:txBody>
          <a:bodyPr>
            <a:normAutofit/>
          </a:bodyPr>
          <a:lstStyle/>
          <a:p>
            <a:pPr algn="ctr"/>
            <a:r>
              <a:rPr lang="en-US" sz="5400" dirty="0" smtClean="0"/>
              <a:t>WHAT </a:t>
            </a:r>
            <a:r>
              <a:rPr lang="en-US" sz="3100" dirty="0" smtClean="0"/>
              <a:t>keeps you </a:t>
            </a:r>
            <a:r>
              <a:rPr lang="en-US" sz="4400" dirty="0" smtClean="0"/>
              <a:t>AWAKE</a:t>
            </a:r>
            <a:r>
              <a:rPr lang="en-US" sz="2800" dirty="0" smtClean="0"/>
              <a:t> </a:t>
            </a:r>
            <a:r>
              <a:rPr lang="en-US" sz="3600" dirty="0" smtClean="0"/>
              <a:t>at night? </a:t>
            </a:r>
            <a:r>
              <a:rPr lang="en-US" dirty="0" smtClean="0"/>
              <a:t/>
            </a:r>
            <a:br>
              <a:rPr lang="en-US" dirty="0" smtClean="0"/>
            </a:br>
            <a:r>
              <a:rPr lang="en-US" dirty="0" smtClean="0"/>
              <a:t/>
            </a:r>
            <a:br>
              <a:rPr lang="en-US" dirty="0" smtClean="0"/>
            </a:br>
            <a:endParaRPr lang="en-US" dirty="0" smtClean="0"/>
          </a:p>
        </p:txBody>
      </p:sp>
      <p:sp>
        <p:nvSpPr>
          <p:cNvPr id="17411" name="Rectangle 3"/>
          <p:cNvSpPr>
            <a:spLocks noGrp="1" noChangeArrowheads="1"/>
          </p:cNvSpPr>
          <p:nvPr>
            <p:ph sz="quarter" idx="1"/>
          </p:nvPr>
        </p:nvSpPr>
        <p:spPr>
          <a:xfrm>
            <a:off x="3263462" y="1081010"/>
            <a:ext cx="5552601" cy="5171281"/>
          </a:xfrm>
        </p:spPr>
        <p:txBody>
          <a:bodyPr>
            <a:normAutofit fontScale="92500" lnSpcReduction="20000"/>
          </a:bodyPr>
          <a:lstStyle/>
          <a:p>
            <a:pPr marL="0" indent="0">
              <a:buNone/>
            </a:pPr>
            <a:r>
              <a:rPr lang="en-US" b="1" dirty="0" smtClean="0"/>
              <a:t>Select all the challenges that apply to you:</a:t>
            </a:r>
          </a:p>
          <a:p>
            <a:pPr defTabSz="568325">
              <a:lnSpc>
                <a:spcPct val="170000"/>
              </a:lnSpc>
              <a:buClr>
                <a:srgbClr val="2CB6D2"/>
              </a:buClr>
              <a:buFont typeface="Wingdings" pitchFamily="2" charset="2"/>
              <a:buChar char="q"/>
            </a:pPr>
            <a:r>
              <a:rPr lang="en-US" dirty="0" smtClean="0"/>
              <a:t>	Onboarding new employees faster</a:t>
            </a:r>
          </a:p>
          <a:p>
            <a:pPr defTabSz="568325">
              <a:buClr>
                <a:srgbClr val="2CB6D2"/>
              </a:buClr>
              <a:buFont typeface="Wingdings" pitchFamily="2" charset="2"/>
              <a:buChar char="q"/>
            </a:pPr>
            <a:r>
              <a:rPr lang="en-US" dirty="0" smtClean="0"/>
              <a:t>	Kicking </a:t>
            </a:r>
            <a:r>
              <a:rPr lang="en-US" dirty="0"/>
              <a:t>off new projects and adding </a:t>
            </a:r>
            <a:r>
              <a:rPr lang="en-US" dirty="0" smtClean="0"/>
              <a:t>	resources </a:t>
            </a:r>
            <a:r>
              <a:rPr lang="en-US" dirty="0"/>
              <a:t>to existing projects</a:t>
            </a:r>
          </a:p>
          <a:p>
            <a:pPr defTabSz="568325">
              <a:buClr>
                <a:srgbClr val="2CB6D2"/>
              </a:buClr>
              <a:buFont typeface="Wingdings" pitchFamily="2" charset="2"/>
              <a:buChar char="q"/>
            </a:pPr>
            <a:r>
              <a:rPr lang="en-US" dirty="0" smtClean="0"/>
              <a:t>	Departing/retiring workers with critical and 	unique knowledge (boomers and gen x or 	gen y)</a:t>
            </a:r>
          </a:p>
          <a:p>
            <a:pPr defTabSz="568325">
              <a:buClr>
                <a:srgbClr val="2CB6D2"/>
              </a:buClr>
              <a:buFont typeface="Wingdings" pitchFamily="2" charset="2"/>
              <a:buChar char="q"/>
            </a:pPr>
            <a:r>
              <a:rPr lang="en-US" dirty="0" smtClean="0"/>
              <a:t>	Cross-training to foster innovation, 	consistency,  flexibility and culture</a:t>
            </a:r>
          </a:p>
          <a:p>
            <a:pPr defTabSz="568325">
              <a:buClr>
                <a:srgbClr val="2CB6D2"/>
              </a:buClr>
              <a:buFont typeface="Wingdings" pitchFamily="2" charset="2"/>
              <a:buChar char="q"/>
            </a:pPr>
            <a:r>
              <a:rPr lang="en-US" dirty="0" smtClean="0"/>
              <a:t>	Speeding </a:t>
            </a:r>
            <a:r>
              <a:rPr lang="en-US" dirty="0"/>
              <a:t>recovery after reorganizations, </a:t>
            </a:r>
            <a:r>
              <a:rPr lang="en-US" dirty="0" smtClean="0"/>
              <a:t>	mergers </a:t>
            </a:r>
            <a:r>
              <a:rPr lang="en-US" dirty="0"/>
              <a:t>and acquisitions </a:t>
            </a:r>
          </a:p>
          <a:p>
            <a:pPr defTabSz="568325">
              <a:buClr>
                <a:srgbClr val="2CB6D2"/>
              </a:buClr>
              <a:buFont typeface="Wingdings" pitchFamily="2" charset="2"/>
              <a:buChar char="q"/>
            </a:pPr>
            <a:r>
              <a:rPr lang="en-US" dirty="0" smtClean="0"/>
              <a:t>	Deploying </a:t>
            </a:r>
            <a:r>
              <a:rPr lang="en-US" dirty="0"/>
              <a:t>and managing contractors to a </a:t>
            </a:r>
            <a:r>
              <a:rPr lang="en-US" dirty="0" smtClean="0"/>
              <a:t>	standard (outsourcing/insourcing)</a:t>
            </a:r>
            <a:endParaRPr lang="en-US" dirty="0"/>
          </a:p>
          <a:p>
            <a:pPr defTabSz="568325">
              <a:buClr>
                <a:srgbClr val="2CB6D2"/>
              </a:buClr>
              <a:buFont typeface="Wingdings" pitchFamily="2" charset="2"/>
              <a:buChar char="q"/>
            </a:pPr>
            <a:r>
              <a:rPr lang="en-US" dirty="0" smtClean="0"/>
              <a:t>	Defining </a:t>
            </a:r>
            <a:r>
              <a:rPr lang="en-US" dirty="0"/>
              <a:t>roles and expectations within </a:t>
            </a:r>
            <a:r>
              <a:rPr lang="en-US" dirty="0" smtClean="0"/>
              <a:t>and 	between </a:t>
            </a:r>
            <a:r>
              <a:rPr lang="en-US" dirty="0"/>
              <a:t>teams</a:t>
            </a:r>
          </a:p>
          <a:p>
            <a:endParaRPr lang="en-US" dirty="0" smtClean="0"/>
          </a:p>
        </p:txBody>
      </p:sp>
    </p:spTree>
    <p:extLst>
      <p:ext uri="{BB962C8B-B14F-4D97-AF65-F5344CB8AC3E}">
        <p14:creationId xmlns:p14="http://schemas.microsoft.com/office/powerpoint/2010/main" val="3628664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5992" y="302986"/>
            <a:ext cx="8584105" cy="3602787"/>
          </a:xfrm>
        </p:spPr>
        <p:txBody>
          <a:bodyPr/>
          <a:lstStyle/>
          <a:p>
            <a:r>
              <a:rPr lang="en-US" sz="3600" dirty="0" smtClean="0"/>
              <a:t> 3-STEP      </a:t>
            </a:r>
            <a:r>
              <a:rPr lang="en-US" dirty="0" smtClean="0"/>
              <a:t>Knowledge Transfer Solution</a:t>
            </a:r>
            <a:endParaRPr lang="en-US" dirty="0"/>
          </a:p>
        </p:txBody>
      </p:sp>
      <p:sp>
        <p:nvSpPr>
          <p:cNvPr id="2" name="Content Placeholder 1"/>
          <p:cNvSpPr>
            <a:spLocks noGrp="1"/>
          </p:cNvSpPr>
          <p:nvPr>
            <p:ph sz="quarter" idx="1"/>
          </p:nvPr>
        </p:nvSpPr>
        <p:spPr>
          <a:xfrm>
            <a:off x="2692508" y="1301734"/>
            <a:ext cx="6399990" cy="889684"/>
          </a:xfrm>
        </p:spPr>
        <p:txBody>
          <a:bodyPr>
            <a:normAutofit/>
          </a:bodyPr>
          <a:lstStyle/>
          <a:p>
            <a:pPr marL="514350" indent="-514350">
              <a:buClr>
                <a:srgbClr val="2CB6D2"/>
              </a:buClr>
              <a:buFont typeface="+mj-lt"/>
              <a:buAutoNum type="arabicPeriod"/>
            </a:pPr>
            <a:r>
              <a:rPr lang="en-US" sz="2400" b="1" dirty="0" smtClean="0"/>
              <a:t>Assess Risk </a:t>
            </a:r>
            <a:endParaRPr lang="en-US" sz="2400" dirty="0" smtClean="0"/>
          </a:p>
          <a:p>
            <a:endParaRPr lang="en-US" sz="2000" dirty="0"/>
          </a:p>
        </p:txBody>
      </p:sp>
      <p:sp>
        <p:nvSpPr>
          <p:cNvPr id="6" name="TextBox 5"/>
          <p:cNvSpPr txBox="1"/>
          <p:nvPr/>
        </p:nvSpPr>
        <p:spPr>
          <a:xfrm>
            <a:off x="3259256" y="1734215"/>
            <a:ext cx="5860570" cy="1200329"/>
          </a:xfrm>
          <a:prstGeom prst="rect">
            <a:avLst/>
          </a:prstGeom>
          <a:noFill/>
        </p:spPr>
        <p:txBody>
          <a:bodyPr wrap="square" rtlCol="0">
            <a:spAutoFit/>
          </a:bodyPr>
          <a:lstStyle/>
          <a:p>
            <a:pPr marL="0" lvl="2"/>
            <a:r>
              <a:rPr lang="en-US" dirty="0"/>
              <a:t>D</a:t>
            </a:r>
            <a:r>
              <a:rPr lang="en-US" dirty="0" smtClean="0"/>
              <a:t>o </a:t>
            </a:r>
            <a:r>
              <a:rPr lang="en-US" dirty="0"/>
              <a:t>we have enough bench strength for the critical areas of expertise (“knowledge silos”) to deliver on our strategy 12-36 months from now?</a:t>
            </a:r>
          </a:p>
          <a:p>
            <a:endParaRPr lang="en-US" dirty="0"/>
          </a:p>
        </p:txBody>
      </p:sp>
      <p:sp>
        <p:nvSpPr>
          <p:cNvPr id="7" name="Content Placeholder 1"/>
          <p:cNvSpPr txBox="1">
            <a:spLocks/>
          </p:cNvSpPr>
          <p:nvPr/>
        </p:nvSpPr>
        <p:spPr>
          <a:xfrm>
            <a:off x="2692508" y="3094391"/>
            <a:ext cx="6399990" cy="889684"/>
          </a:xfrm>
          <a:prstGeom prst="rect">
            <a:avLst/>
          </a:prstGeom>
        </p:spPr>
        <p:txBody>
          <a:bodyPr vert="horz" lIns="91440" tIns="45720" rIns="91440" bIns="45720" rtlCol="0">
            <a:normAutofit/>
          </a:bodyPr>
          <a:lstStyle>
            <a:lvl1pPr marL="169863" indent="-169863" algn="l" defTabSz="914400" rtl="0" eaLnBrk="1" latinLnBrk="0" hangingPunct="1">
              <a:spcBef>
                <a:spcPct val="20000"/>
              </a:spcBef>
              <a:spcAft>
                <a:spcPts val="600"/>
              </a:spcAft>
              <a:buFont typeface="Arial" pitchFamily="34" charset="0"/>
              <a:buChar char="•"/>
              <a:defRPr sz="2200" kern="1200">
                <a:solidFill>
                  <a:schemeClr val="tx1"/>
                </a:solidFill>
                <a:latin typeface="+mn-lt"/>
                <a:ea typeface="+mn-ea"/>
                <a:cs typeface="+mn-cs"/>
              </a:defRPr>
            </a:lvl1pPr>
            <a:lvl2pPr marL="457200" indent="-228600" algn="l" defTabSz="914400" rtl="0" eaLnBrk="1" latinLnBrk="0" hangingPunct="1">
              <a:spcBef>
                <a:spcPct val="20000"/>
              </a:spcBef>
              <a:spcAft>
                <a:spcPts val="600"/>
              </a:spcAft>
              <a:buClr>
                <a:schemeClr val="accent6">
                  <a:lumMod val="75000"/>
                </a:schemeClr>
              </a:buClr>
              <a:buSzPct val="8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spcBef>
                <a:spcPct val="20000"/>
              </a:spcBef>
              <a:spcAft>
                <a:spcPts val="600"/>
              </a:spcAft>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spcAft>
                <a:spcPts val="600"/>
              </a:spcAft>
              <a:buClr>
                <a:schemeClr val="accent6">
                  <a:lumMod val="75000"/>
                </a:schemeClr>
              </a:buClr>
              <a:buSzPct val="8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ct val="20000"/>
              </a:spcBef>
              <a:spcAft>
                <a:spcPts val="600"/>
              </a:spcAft>
              <a:buFont typeface="Arial" pitchFamily="34" charset="0"/>
              <a:buChar char="»"/>
              <a:defRPr sz="1400" kern="1200">
                <a:solidFill>
                  <a:schemeClr val="tx1"/>
                </a:solidFill>
                <a:latin typeface="+mn-lt"/>
                <a:ea typeface="+mn-ea"/>
                <a:cs typeface="+mn-cs"/>
              </a:defRPr>
            </a:lvl5pPr>
            <a:lvl6pPr marL="13716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490663"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1600200"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1770063"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buNone/>
            </a:pPr>
            <a:r>
              <a:rPr lang="en-US" sz="2400" b="1" dirty="0" smtClean="0">
                <a:solidFill>
                  <a:srgbClr val="2CB6D2"/>
                </a:solidFill>
              </a:rPr>
              <a:t>2.   </a:t>
            </a:r>
            <a:r>
              <a:rPr lang="en-US" sz="2400" b="1" dirty="0" smtClean="0"/>
              <a:t>Create </a:t>
            </a:r>
            <a:r>
              <a:rPr lang="en-US" sz="2400" b="1" dirty="0"/>
              <a:t>a Skill Development Plan </a:t>
            </a:r>
            <a:r>
              <a:rPr lang="en-US" sz="2400" dirty="0" smtClean="0"/>
              <a:t> </a:t>
            </a:r>
            <a:endParaRPr lang="en-US" sz="2400" dirty="0"/>
          </a:p>
          <a:p>
            <a:endParaRPr lang="en-US" sz="2000" dirty="0"/>
          </a:p>
        </p:txBody>
      </p:sp>
      <p:sp>
        <p:nvSpPr>
          <p:cNvPr id="8" name="TextBox 7"/>
          <p:cNvSpPr txBox="1"/>
          <p:nvPr/>
        </p:nvSpPr>
        <p:spPr>
          <a:xfrm>
            <a:off x="3259256" y="3558404"/>
            <a:ext cx="5849009" cy="923330"/>
          </a:xfrm>
          <a:prstGeom prst="rect">
            <a:avLst/>
          </a:prstGeom>
          <a:noFill/>
        </p:spPr>
        <p:txBody>
          <a:bodyPr wrap="square" rtlCol="0">
            <a:spAutoFit/>
          </a:bodyPr>
          <a:lstStyle/>
          <a:p>
            <a:pPr marL="0" lvl="2"/>
            <a:r>
              <a:rPr lang="en-US" dirty="0"/>
              <a:t>L</a:t>
            </a:r>
            <a:r>
              <a:rPr lang="en-US" dirty="0" smtClean="0"/>
              <a:t>ist </a:t>
            </a:r>
            <a:r>
              <a:rPr lang="en-US" dirty="0"/>
              <a:t>the specific skills, wisdom and tacit knowledge that must be transferred to measurably reduce risk.</a:t>
            </a:r>
          </a:p>
          <a:p>
            <a:endParaRPr lang="en-US" dirty="0"/>
          </a:p>
        </p:txBody>
      </p:sp>
      <p:sp>
        <p:nvSpPr>
          <p:cNvPr id="9" name="Content Placeholder 1"/>
          <p:cNvSpPr txBox="1">
            <a:spLocks/>
          </p:cNvSpPr>
          <p:nvPr/>
        </p:nvSpPr>
        <p:spPr>
          <a:xfrm>
            <a:off x="2692508" y="4546986"/>
            <a:ext cx="6399990" cy="889684"/>
          </a:xfrm>
          <a:prstGeom prst="rect">
            <a:avLst/>
          </a:prstGeom>
        </p:spPr>
        <p:txBody>
          <a:bodyPr vert="horz" lIns="91440" tIns="45720" rIns="91440" bIns="45720" rtlCol="0">
            <a:normAutofit/>
          </a:bodyPr>
          <a:lstStyle>
            <a:lvl1pPr marL="169863" indent="-169863" algn="l" defTabSz="914400" rtl="0" eaLnBrk="1" latinLnBrk="0" hangingPunct="1">
              <a:spcBef>
                <a:spcPct val="20000"/>
              </a:spcBef>
              <a:spcAft>
                <a:spcPts val="600"/>
              </a:spcAft>
              <a:buFont typeface="Arial" pitchFamily="34" charset="0"/>
              <a:buChar char="•"/>
              <a:defRPr sz="2200" kern="1200">
                <a:solidFill>
                  <a:schemeClr val="tx1"/>
                </a:solidFill>
                <a:latin typeface="+mn-lt"/>
                <a:ea typeface="+mn-ea"/>
                <a:cs typeface="+mn-cs"/>
              </a:defRPr>
            </a:lvl1pPr>
            <a:lvl2pPr marL="457200" indent="-228600" algn="l" defTabSz="914400" rtl="0" eaLnBrk="1" latinLnBrk="0" hangingPunct="1">
              <a:spcBef>
                <a:spcPct val="20000"/>
              </a:spcBef>
              <a:spcAft>
                <a:spcPts val="600"/>
              </a:spcAft>
              <a:buClr>
                <a:schemeClr val="accent6">
                  <a:lumMod val="75000"/>
                </a:schemeClr>
              </a:buClr>
              <a:buSzPct val="80000"/>
              <a:buFont typeface="Arial" pitchFamily="34" charset="0"/>
              <a:buChar char="–"/>
              <a:defRPr sz="2000" kern="1200">
                <a:solidFill>
                  <a:schemeClr val="tx1"/>
                </a:solidFill>
                <a:latin typeface="+mn-lt"/>
                <a:ea typeface="+mn-ea"/>
                <a:cs typeface="+mn-cs"/>
              </a:defRPr>
            </a:lvl2pPr>
            <a:lvl3pPr marL="685800" indent="-228600" algn="l" defTabSz="914400" rtl="0" eaLnBrk="1" latinLnBrk="0" hangingPunct="1">
              <a:spcBef>
                <a:spcPct val="20000"/>
              </a:spcBef>
              <a:spcAft>
                <a:spcPts val="600"/>
              </a:spcAft>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ct val="20000"/>
              </a:spcBef>
              <a:spcAft>
                <a:spcPts val="600"/>
              </a:spcAft>
              <a:buClr>
                <a:schemeClr val="accent6">
                  <a:lumMod val="75000"/>
                </a:schemeClr>
              </a:buClr>
              <a:buSzPct val="80000"/>
              <a:buFont typeface="Arial" pitchFamily="34" charset="0"/>
              <a:buChar char="–"/>
              <a:defRPr sz="1600" kern="1200">
                <a:solidFill>
                  <a:schemeClr val="tx1"/>
                </a:solidFill>
                <a:latin typeface="+mn-lt"/>
                <a:ea typeface="+mn-ea"/>
                <a:cs typeface="+mn-cs"/>
              </a:defRPr>
            </a:lvl4pPr>
            <a:lvl5pPr marL="1143000" indent="-228600" algn="l" defTabSz="914400" rtl="0" eaLnBrk="1" latinLnBrk="0" hangingPunct="1">
              <a:spcBef>
                <a:spcPct val="20000"/>
              </a:spcBef>
              <a:spcAft>
                <a:spcPts val="600"/>
              </a:spcAft>
              <a:buFont typeface="Arial" pitchFamily="34" charset="0"/>
              <a:buChar char="»"/>
              <a:defRPr sz="1400" kern="1200">
                <a:solidFill>
                  <a:schemeClr val="tx1"/>
                </a:solidFill>
                <a:latin typeface="+mn-lt"/>
                <a:ea typeface="+mn-ea"/>
                <a:cs typeface="+mn-cs"/>
              </a:defRPr>
            </a:lvl5pPr>
            <a:lvl6pPr marL="13716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490663" indent="-1778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1600200"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1770063" indent="-169863"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9pPr>
          </a:lstStyle>
          <a:p>
            <a:pPr marL="0" indent="0">
              <a:buNone/>
            </a:pPr>
            <a:r>
              <a:rPr lang="en-US" sz="2400" b="1" dirty="0" smtClean="0">
                <a:solidFill>
                  <a:srgbClr val="2CB6D2"/>
                </a:solidFill>
              </a:rPr>
              <a:t>3.   </a:t>
            </a:r>
            <a:r>
              <a:rPr lang="en-US" sz="2400" b="1" dirty="0" smtClean="0"/>
              <a:t>Training</a:t>
            </a:r>
            <a:endParaRPr lang="en-US" sz="2400" dirty="0"/>
          </a:p>
          <a:p>
            <a:endParaRPr lang="en-US" sz="2000" dirty="0"/>
          </a:p>
        </p:txBody>
      </p:sp>
      <p:sp>
        <p:nvSpPr>
          <p:cNvPr id="10" name="TextBox 9"/>
          <p:cNvSpPr txBox="1"/>
          <p:nvPr/>
        </p:nvSpPr>
        <p:spPr>
          <a:xfrm>
            <a:off x="3259256" y="4979467"/>
            <a:ext cx="5849008" cy="1200329"/>
          </a:xfrm>
          <a:prstGeom prst="rect">
            <a:avLst/>
          </a:prstGeom>
          <a:noFill/>
        </p:spPr>
        <p:txBody>
          <a:bodyPr wrap="square" rtlCol="0">
            <a:spAutoFit/>
          </a:bodyPr>
          <a:lstStyle/>
          <a:p>
            <a:pPr marL="0" lvl="2"/>
            <a:r>
              <a:rPr lang="en-US" dirty="0"/>
              <a:t>M</a:t>
            </a:r>
            <a:r>
              <a:rPr lang="en-US" dirty="0" smtClean="0"/>
              <a:t>ake </a:t>
            </a:r>
            <a:r>
              <a:rPr lang="en-US" dirty="0"/>
              <a:t>it easy for experts to transfer knowledge on the job, and for apprentices to take responsibility for their own development.</a:t>
            </a:r>
          </a:p>
          <a:p>
            <a:endParaRPr lang="en-US"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21269"/>
          <a:stretch/>
        </p:blipFill>
        <p:spPr>
          <a:xfrm>
            <a:off x="263633" y="1273365"/>
            <a:ext cx="2211553" cy="1582901"/>
          </a:xfrm>
          <a:prstGeom prst="rect">
            <a:avLst/>
          </a:prstGeom>
        </p:spPr>
      </p:pic>
    </p:spTree>
    <p:extLst>
      <p:ext uri="{BB962C8B-B14F-4D97-AF65-F5344CB8AC3E}">
        <p14:creationId xmlns:p14="http://schemas.microsoft.com/office/powerpoint/2010/main" val="2486915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 name="Picture 31" descr="11a.png"/>
          <p:cNvPicPr>
            <a:picLocks noChangeAspect="1"/>
          </p:cNvPicPr>
          <p:nvPr/>
        </p:nvPicPr>
        <p:blipFill>
          <a:blip r:embed="rId3"/>
          <a:stretch>
            <a:fillRect/>
          </a:stretch>
        </p:blipFill>
        <p:spPr>
          <a:xfrm>
            <a:off x="6723337" y="4819108"/>
            <a:ext cx="1842608" cy="1870041"/>
          </a:xfrm>
          <a:prstGeom prst="rect">
            <a:avLst/>
          </a:prstGeom>
        </p:spPr>
      </p:pic>
      <p:pic>
        <p:nvPicPr>
          <p:cNvPr id="33" name="Picture 32" descr="11b.png"/>
          <p:cNvPicPr>
            <a:picLocks noChangeAspect="1"/>
          </p:cNvPicPr>
          <p:nvPr/>
        </p:nvPicPr>
        <p:blipFill>
          <a:blip r:embed="rId4"/>
          <a:stretch>
            <a:fillRect/>
          </a:stretch>
        </p:blipFill>
        <p:spPr>
          <a:xfrm>
            <a:off x="6723337" y="4819107"/>
            <a:ext cx="1842608" cy="1870041"/>
          </a:xfrm>
          <a:prstGeom prst="rect">
            <a:avLst/>
          </a:prstGeom>
        </p:spPr>
      </p:pic>
      <p:pic>
        <p:nvPicPr>
          <p:cNvPr id="4" name="Picture 3" descr="KTWlogo.png"/>
          <p:cNvPicPr>
            <a:picLocks noChangeAspect="1"/>
          </p:cNvPicPr>
          <p:nvPr/>
        </p:nvPicPr>
        <p:blipFill>
          <a:blip r:embed="rId5"/>
          <a:stretch>
            <a:fillRect/>
          </a:stretch>
        </p:blipFill>
        <p:spPr>
          <a:xfrm>
            <a:off x="73759" y="5086661"/>
            <a:ext cx="1862204" cy="667468"/>
          </a:xfrm>
          <a:prstGeom prst="rect">
            <a:avLst/>
          </a:prstGeom>
        </p:spPr>
      </p:pic>
      <p:pic>
        <p:nvPicPr>
          <p:cNvPr id="20" name="Picture 19" descr="Header.png"/>
          <p:cNvPicPr>
            <a:picLocks noChangeAspect="1"/>
          </p:cNvPicPr>
          <p:nvPr/>
        </p:nvPicPr>
        <p:blipFill>
          <a:blip r:embed="rId6"/>
          <a:stretch>
            <a:fillRect/>
          </a:stretch>
        </p:blipFill>
        <p:spPr>
          <a:xfrm>
            <a:off x="0" y="0"/>
            <a:ext cx="9144000" cy="685800"/>
          </a:xfrm>
          <a:prstGeom prst="rect">
            <a:avLst/>
          </a:prstGeom>
        </p:spPr>
      </p:pic>
      <p:pic>
        <p:nvPicPr>
          <p:cNvPr id="22" name="Picture 21" descr="02.png"/>
          <p:cNvPicPr>
            <a:picLocks noChangeAspect="1"/>
          </p:cNvPicPr>
          <p:nvPr/>
        </p:nvPicPr>
        <p:blipFill>
          <a:blip r:embed="rId7"/>
          <a:stretch>
            <a:fillRect/>
          </a:stretch>
        </p:blipFill>
        <p:spPr>
          <a:xfrm>
            <a:off x="3837299" y="883616"/>
            <a:ext cx="1341502" cy="1194823"/>
          </a:xfrm>
          <a:prstGeom prst="rect">
            <a:avLst/>
          </a:prstGeom>
        </p:spPr>
      </p:pic>
      <p:pic>
        <p:nvPicPr>
          <p:cNvPr id="24" name="Picture 23" descr="03.png"/>
          <p:cNvPicPr>
            <a:picLocks noChangeAspect="1"/>
          </p:cNvPicPr>
          <p:nvPr/>
        </p:nvPicPr>
        <p:blipFill>
          <a:blip r:embed="rId8"/>
          <a:stretch>
            <a:fillRect/>
          </a:stretch>
        </p:blipFill>
        <p:spPr>
          <a:xfrm>
            <a:off x="5616788" y="874698"/>
            <a:ext cx="1387726" cy="1953564"/>
          </a:xfrm>
          <a:prstGeom prst="rect">
            <a:avLst/>
          </a:prstGeom>
        </p:spPr>
      </p:pic>
      <p:pic>
        <p:nvPicPr>
          <p:cNvPr id="25" name="Picture 24" descr="04.png"/>
          <p:cNvPicPr>
            <a:picLocks noChangeAspect="1"/>
          </p:cNvPicPr>
          <p:nvPr/>
        </p:nvPicPr>
        <p:blipFill>
          <a:blip r:embed="rId9"/>
          <a:stretch>
            <a:fillRect/>
          </a:stretch>
        </p:blipFill>
        <p:spPr>
          <a:xfrm>
            <a:off x="7462084" y="846980"/>
            <a:ext cx="1160055" cy="1364591"/>
          </a:xfrm>
          <a:prstGeom prst="rect">
            <a:avLst/>
          </a:prstGeom>
        </p:spPr>
      </p:pic>
      <p:pic>
        <p:nvPicPr>
          <p:cNvPr id="26" name="Picture 25" descr="05.png"/>
          <p:cNvPicPr>
            <a:picLocks noChangeAspect="1"/>
          </p:cNvPicPr>
          <p:nvPr/>
        </p:nvPicPr>
        <p:blipFill>
          <a:blip r:embed="rId10"/>
          <a:stretch>
            <a:fillRect/>
          </a:stretch>
        </p:blipFill>
        <p:spPr>
          <a:xfrm>
            <a:off x="2157315" y="3040536"/>
            <a:ext cx="1414169" cy="1135227"/>
          </a:xfrm>
          <a:prstGeom prst="rect">
            <a:avLst/>
          </a:prstGeom>
        </p:spPr>
      </p:pic>
      <p:pic>
        <p:nvPicPr>
          <p:cNvPr id="27" name="Picture 26" descr="06.png"/>
          <p:cNvPicPr>
            <a:picLocks noChangeAspect="1"/>
          </p:cNvPicPr>
          <p:nvPr/>
        </p:nvPicPr>
        <p:blipFill>
          <a:blip r:embed="rId11"/>
          <a:stretch>
            <a:fillRect/>
          </a:stretch>
        </p:blipFill>
        <p:spPr>
          <a:xfrm>
            <a:off x="4196940" y="3036952"/>
            <a:ext cx="905330" cy="1357995"/>
          </a:xfrm>
          <a:prstGeom prst="rect">
            <a:avLst/>
          </a:prstGeom>
        </p:spPr>
      </p:pic>
      <p:pic>
        <p:nvPicPr>
          <p:cNvPr id="29" name="Picture 28" descr="08.png"/>
          <p:cNvPicPr>
            <a:picLocks noChangeAspect="1"/>
          </p:cNvPicPr>
          <p:nvPr/>
        </p:nvPicPr>
        <p:blipFill>
          <a:blip r:embed="rId12"/>
          <a:stretch>
            <a:fillRect/>
          </a:stretch>
        </p:blipFill>
        <p:spPr>
          <a:xfrm>
            <a:off x="7418688" y="3040536"/>
            <a:ext cx="1406335" cy="1390390"/>
          </a:xfrm>
          <a:prstGeom prst="rect">
            <a:avLst/>
          </a:prstGeom>
        </p:spPr>
      </p:pic>
      <p:pic>
        <p:nvPicPr>
          <p:cNvPr id="30" name="Picture 29" descr="09.png"/>
          <p:cNvPicPr>
            <a:picLocks noChangeAspect="1"/>
          </p:cNvPicPr>
          <p:nvPr/>
        </p:nvPicPr>
        <p:blipFill>
          <a:blip r:embed="rId13"/>
          <a:stretch>
            <a:fillRect/>
          </a:stretch>
        </p:blipFill>
        <p:spPr>
          <a:xfrm>
            <a:off x="2498651" y="5035308"/>
            <a:ext cx="1481142" cy="1326534"/>
          </a:xfrm>
          <a:prstGeom prst="rect">
            <a:avLst/>
          </a:prstGeom>
        </p:spPr>
      </p:pic>
      <p:pic>
        <p:nvPicPr>
          <p:cNvPr id="31" name="Picture 30" descr="10.png"/>
          <p:cNvPicPr>
            <a:picLocks noChangeAspect="1"/>
          </p:cNvPicPr>
          <p:nvPr/>
        </p:nvPicPr>
        <p:blipFill>
          <a:blip r:embed="rId14"/>
          <a:stretch>
            <a:fillRect/>
          </a:stretch>
        </p:blipFill>
        <p:spPr>
          <a:xfrm>
            <a:off x="4649605" y="5005467"/>
            <a:ext cx="1482406" cy="1287269"/>
          </a:xfrm>
          <a:prstGeom prst="rect">
            <a:avLst/>
          </a:prstGeom>
        </p:spPr>
      </p:pic>
      <p:grpSp>
        <p:nvGrpSpPr>
          <p:cNvPr id="2" name="Group 1"/>
          <p:cNvGrpSpPr/>
          <p:nvPr/>
        </p:nvGrpSpPr>
        <p:grpSpPr>
          <a:xfrm>
            <a:off x="5616788" y="3005308"/>
            <a:ext cx="1458520" cy="1197592"/>
            <a:chOff x="5093108" y="4803457"/>
            <a:chExt cx="1993492" cy="1636858"/>
          </a:xfrm>
        </p:grpSpPr>
        <p:pic>
          <p:nvPicPr>
            <p:cNvPr id="28" name="Picture 27" descr="07.png"/>
            <p:cNvPicPr>
              <a:picLocks noChangeAspect="1"/>
            </p:cNvPicPr>
            <p:nvPr/>
          </p:nvPicPr>
          <p:blipFill>
            <a:blip r:embed="rId15"/>
            <a:stretch>
              <a:fillRect/>
            </a:stretch>
          </p:blipFill>
          <p:spPr>
            <a:xfrm>
              <a:off x="5093108" y="4803457"/>
              <a:ext cx="1993492" cy="1636858"/>
            </a:xfrm>
            <a:prstGeom prst="rect">
              <a:avLst/>
            </a:prstGeom>
          </p:spPr>
        </p:pic>
        <p:pic>
          <p:nvPicPr>
            <p:cNvPr id="17"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45608" y="5410200"/>
              <a:ext cx="1764792" cy="86378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1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721" y="1321719"/>
            <a:ext cx="1740157" cy="639455"/>
          </a:xfrm>
          <a:prstGeom prst="rect">
            <a:avLst/>
          </a:prstGeom>
        </p:spPr>
      </p:pic>
      <p:pic>
        <p:nvPicPr>
          <p:cNvPr id="21" name="Picture 20" descr="01.png"/>
          <p:cNvPicPr>
            <a:picLocks noChangeAspect="1"/>
          </p:cNvPicPr>
          <p:nvPr/>
        </p:nvPicPr>
        <p:blipFill>
          <a:blip r:embed="rId18"/>
          <a:stretch>
            <a:fillRect/>
          </a:stretch>
        </p:blipFill>
        <p:spPr>
          <a:xfrm>
            <a:off x="2038295" y="892396"/>
            <a:ext cx="1339503" cy="1129010"/>
          </a:xfrm>
          <a:prstGeom prst="rect">
            <a:avLst/>
          </a:prstGeom>
        </p:spPr>
      </p:pic>
      <p:sp>
        <p:nvSpPr>
          <p:cNvPr id="3" name="TextBox 2"/>
          <p:cNvSpPr txBox="1"/>
          <p:nvPr/>
        </p:nvSpPr>
        <p:spPr>
          <a:xfrm>
            <a:off x="57020" y="832164"/>
            <a:ext cx="1403479" cy="400110"/>
          </a:xfrm>
          <a:prstGeom prst="rect">
            <a:avLst/>
          </a:prstGeom>
          <a:noFill/>
        </p:spPr>
        <p:txBody>
          <a:bodyPr wrap="square" rtlCol="0">
            <a:spAutoFit/>
          </a:bodyPr>
          <a:lstStyle/>
          <a:p>
            <a:r>
              <a:rPr lang="en-US" sz="2000" b="1" dirty="0" smtClean="0">
                <a:solidFill>
                  <a:prstClr val="black"/>
                </a:solidFill>
              </a:rPr>
              <a:t>Step 1:  </a:t>
            </a:r>
            <a:endParaRPr lang="en-US" sz="2000" b="1" dirty="0">
              <a:solidFill>
                <a:prstClr val="black"/>
              </a:solidFill>
            </a:endParaRPr>
          </a:p>
        </p:txBody>
      </p:sp>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59" y="3134672"/>
            <a:ext cx="1736119" cy="639455"/>
          </a:xfrm>
          <a:prstGeom prst="rect">
            <a:avLst/>
          </a:prstGeom>
        </p:spPr>
      </p:pic>
      <p:sp>
        <p:nvSpPr>
          <p:cNvPr id="34" name="TextBox 33"/>
          <p:cNvSpPr txBox="1"/>
          <p:nvPr/>
        </p:nvSpPr>
        <p:spPr>
          <a:xfrm>
            <a:off x="-4461" y="2488412"/>
            <a:ext cx="1403479" cy="400110"/>
          </a:xfrm>
          <a:prstGeom prst="rect">
            <a:avLst/>
          </a:prstGeom>
          <a:noFill/>
        </p:spPr>
        <p:txBody>
          <a:bodyPr wrap="square" rtlCol="0">
            <a:spAutoFit/>
          </a:bodyPr>
          <a:lstStyle/>
          <a:p>
            <a:r>
              <a:rPr lang="en-US" sz="2000" b="1" dirty="0" smtClean="0">
                <a:solidFill>
                  <a:prstClr val="black"/>
                </a:solidFill>
              </a:rPr>
              <a:t>Step 2:  </a:t>
            </a:r>
            <a:endParaRPr lang="en-US" sz="2000" b="1" dirty="0">
              <a:solidFill>
                <a:prstClr val="black"/>
              </a:solidFill>
            </a:endParaRPr>
          </a:p>
        </p:txBody>
      </p:sp>
      <p:sp>
        <p:nvSpPr>
          <p:cNvPr id="35" name="TextBox 34"/>
          <p:cNvSpPr txBox="1"/>
          <p:nvPr/>
        </p:nvSpPr>
        <p:spPr>
          <a:xfrm>
            <a:off x="57020" y="4449628"/>
            <a:ext cx="1403479" cy="400110"/>
          </a:xfrm>
          <a:prstGeom prst="rect">
            <a:avLst/>
          </a:prstGeom>
          <a:noFill/>
        </p:spPr>
        <p:txBody>
          <a:bodyPr wrap="square" rtlCol="0">
            <a:spAutoFit/>
          </a:bodyPr>
          <a:lstStyle/>
          <a:p>
            <a:r>
              <a:rPr lang="en-US" sz="2000" b="1" dirty="0" smtClean="0">
                <a:solidFill>
                  <a:prstClr val="black"/>
                </a:solidFill>
              </a:rPr>
              <a:t>Step 3:  </a:t>
            </a:r>
            <a:endParaRPr lang="en-US" sz="2000" b="1" dirty="0">
              <a:solidFill>
                <a:prstClr val="black"/>
              </a:solidFill>
            </a:endParaRPr>
          </a:p>
        </p:txBody>
      </p:sp>
    </p:spTree>
    <p:extLst>
      <p:ext uri="{BB962C8B-B14F-4D97-AF65-F5344CB8AC3E}">
        <p14:creationId xmlns:p14="http://schemas.microsoft.com/office/powerpoint/2010/main" val="26905887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25"/>
                                      </p:to>
                                    </p:set>
                                    <p:animEffect filter="image" prLst="opacity: 0.25">
                                      <p:cBhvr rctx="IE">
                                        <p:cTn id="7" dur="indefinite"/>
                                        <p:tgtEl>
                                          <p:spTgt spid="19"/>
                                        </p:tgtEl>
                                      </p:cBhvr>
                                    </p:animEffect>
                                  </p:childTnLst>
                                </p:cTn>
                              </p:par>
                              <p:par>
                                <p:cTn id="8" presetID="9" presetClass="emph" presetSubtype="0" grpId="0" nodeType="withEffect">
                                  <p:stCondLst>
                                    <p:cond delay="0"/>
                                  </p:stCondLst>
                                  <p:childTnLst>
                                    <p:set>
                                      <p:cBhvr rctx="PPT">
                                        <p:cTn id="9" dur="indefinite"/>
                                        <p:tgtEl>
                                          <p:spTgt spid="3"/>
                                        </p:tgtEl>
                                        <p:attrNameLst>
                                          <p:attrName>style.opacity</p:attrName>
                                        </p:attrNameLst>
                                      </p:cBhvr>
                                      <p:to>
                                        <p:strVal val="0.25"/>
                                      </p:to>
                                    </p:set>
                                    <p:animEffect filter="image" prLst="opacity: 0.25">
                                      <p:cBhvr rctx="IE">
                                        <p:cTn id="10" dur="indefinite"/>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21"/>
                                        </p:tgtEl>
                                        <p:attrNameLst>
                                          <p:attrName>style.opacity</p:attrName>
                                        </p:attrNameLst>
                                      </p:cBhvr>
                                      <p:to>
                                        <p:strVal val="0.25"/>
                                      </p:to>
                                    </p:set>
                                    <p:animEffect filter="image" prLst="opacity: 0.25">
                                      <p:cBhvr rctx="IE">
                                        <p:cTn id="18" dur="indefinite"/>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22"/>
                                        </p:tgtEl>
                                        <p:attrNameLst>
                                          <p:attrName>style.opacity</p:attrName>
                                        </p:attrNameLst>
                                      </p:cBhvr>
                                      <p:to>
                                        <p:strVal val="0.25"/>
                                      </p:to>
                                    </p:set>
                                    <p:animEffect filter="image" prLst="opacity: 0.25">
                                      <p:cBhvr rctx="IE">
                                        <p:cTn id="26" dur="indefinite"/>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mph" presetSubtype="0" nodeType="clickEffect">
                                  <p:stCondLst>
                                    <p:cond delay="0"/>
                                  </p:stCondLst>
                                  <p:childTnLst>
                                    <p:set>
                                      <p:cBhvr rctx="PPT">
                                        <p:cTn id="33" dur="indefinite"/>
                                        <p:tgtEl>
                                          <p:spTgt spid="24"/>
                                        </p:tgtEl>
                                        <p:attrNameLst>
                                          <p:attrName>style.opacity</p:attrName>
                                        </p:attrNameLst>
                                      </p:cBhvr>
                                      <p:to>
                                        <p:strVal val="0.25"/>
                                      </p:to>
                                    </p:set>
                                    <p:animEffect filter="image" prLst="opacity: 0.25">
                                      <p:cBhvr rctx="IE">
                                        <p:cTn id="34" dur="indefinite"/>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nodeType="clickEffect">
                                  <p:stCondLst>
                                    <p:cond delay="0"/>
                                  </p:stCondLst>
                                  <p:childTnLst>
                                    <p:set>
                                      <p:cBhvr rctx="PPT">
                                        <p:cTn id="41" dur="indefinite"/>
                                        <p:tgtEl>
                                          <p:spTgt spid="25"/>
                                        </p:tgtEl>
                                        <p:attrNameLst>
                                          <p:attrName>style.opacity</p:attrName>
                                        </p:attrNameLst>
                                      </p:cBhvr>
                                      <p:to>
                                        <p:strVal val="0.25"/>
                                      </p:to>
                                    </p:set>
                                    <p:animEffect filter="image" prLst="opacity: 0.25">
                                      <p:cBhvr rctx="IE">
                                        <p:cTn id="42" dur="indefinite"/>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1" nodeType="clickEffect">
                                  <p:stCondLst>
                                    <p:cond delay="0"/>
                                  </p:stCondLst>
                                  <p:childTnLst>
                                    <p:set>
                                      <p:cBhvr rctx="PPT">
                                        <p:cTn id="52" dur="indefinite"/>
                                        <p:tgtEl>
                                          <p:spTgt spid="34"/>
                                        </p:tgtEl>
                                        <p:attrNameLst>
                                          <p:attrName>style.opacity</p:attrName>
                                        </p:attrNameLst>
                                      </p:cBhvr>
                                      <p:to>
                                        <p:strVal val="0.25"/>
                                      </p:to>
                                    </p:set>
                                    <p:animEffect filter="image" prLst="opacity: 0.25">
                                      <p:cBhvr rctx="IE">
                                        <p:cTn id="53" dur="indefinite"/>
                                        <p:tgtEl>
                                          <p:spTgt spid="34"/>
                                        </p:tgtEl>
                                      </p:cBhvr>
                                    </p:animEffect>
                                  </p:childTnLst>
                                </p:cTn>
                              </p:par>
                              <p:par>
                                <p:cTn id="54" presetID="9" presetClass="emph" presetSubtype="0" nodeType="withEffect">
                                  <p:stCondLst>
                                    <p:cond delay="0"/>
                                  </p:stCondLst>
                                  <p:childTnLst>
                                    <p:set>
                                      <p:cBhvr rctx="PPT">
                                        <p:cTn id="55" dur="indefinite"/>
                                        <p:tgtEl>
                                          <p:spTgt spid="23"/>
                                        </p:tgtEl>
                                        <p:attrNameLst>
                                          <p:attrName>style.opacity</p:attrName>
                                        </p:attrNameLst>
                                      </p:cBhvr>
                                      <p:to>
                                        <p:strVal val="0.25"/>
                                      </p:to>
                                    </p:set>
                                    <p:animEffect filter="image" prLst="opacity: 0.25">
                                      <p:cBhvr rctx="IE">
                                        <p:cTn id="56" dur="indefinite"/>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mph" presetSubtype="0" nodeType="clickEffect">
                                  <p:stCondLst>
                                    <p:cond delay="0"/>
                                  </p:stCondLst>
                                  <p:childTnLst>
                                    <p:set>
                                      <p:cBhvr rctx="PPT">
                                        <p:cTn id="63" dur="indefinite"/>
                                        <p:tgtEl>
                                          <p:spTgt spid="26"/>
                                        </p:tgtEl>
                                        <p:attrNameLst>
                                          <p:attrName>style.opacity</p:attrName>
                                        </p:attrNameLst>
                                      </p:cBhvr>
                                      <p:to>
                                        <p:strVal val="0.25"/>
                                      </p:to>
                                    </p:set>
                                    <p:animEffect filter="image" prLst="opacity: 0.25">
                                      <p:cBhvr rctx="IE">
                                        <p:cTn id="64" dur="indefinite"/>
                                        <p:tgtEl>
                                          <p:spTgt spid="26"/>
                                        </p:tgtEl>
                                      </p:cBhvr>
                                    </p:animEffect>
                                  </p:childTnLst>
                                </p:cTn>
                              </p:par>
                              <p:par>
                                <p:cTn id="65" presetID="10"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mph" presetSubtype="0" nodeType="clickEffect">
                                  <p:stCondLst>
                                    <p:cond delay="0"/>
                                  </p:stCondLst>
                                  <p:childTnLst>
                                    <p:set>
                                      <p:cBhvr rctx="PPT">
                                        <p:cTn id="71" dur="indefinite"/>
                                        <p:tgtEl>
                                          <p:spTgt spid="27"/>
                                        </p:tgtEl>
                                        <p:attrNameLst>
                                          <p:attrName>style.opacity</p:attrName>
                                        </p:attrNameLst>
                                      </p:cBhvr>
                                      <p:to>
                                        <p:strVal val="0.25"/>
                                      </p:to>
                                    </p:set>
                                    <p:animEffect filter="image" prLst="opacity: 0.25">
                                      <p:cBhvr rctx="IE">
                                        <p:cTn id="72" dur="indefinite"/>
                                        <p:tgtEl>
                                          <p:spTgt spid="27"/>
                                        </p:tgtEl>
                                      </p:cBhvr>
                                    </p:animEffect>
                                  </p:childTnLst>
                                </p:cTn>
                              </p:par>
                              <p:par>
                                <p:cTn id="73" presetID="10" presetClass="entr" presetSubtype="0" fill="hold" nodeType="with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500"/>
                                        <p:tgtEl>
                                          <p:spTgt spid="2"/>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mph" presetSubtype="0" nodeType="clickEffect">
                                  <p:stCondLst>
                                    <p:cond delay="0"/>
                                  </p:stCondLst>
                                  <p:childTnLst>
                                    <p:set>
                                      <p:cBhvr rctx="PPT">
                                        <p:cTn id="79" dur="indefinite"/>
                                        <p:tgtEl>
                                          <p:spTgt spid="2"/>
                                        </p:tgtEl>
                                        <p:attrNameLst>
                                          <p:attrName>style.opacity</p:attrName>
                                        </p:attrNameLst>
                                      </p:cBhvr>
                                      <p:to>
                                        <p:strVal val="0.25"/>
                                      </p:to>
                                    </p:set>
                                    <p:animEffect filter="image" prLst="opacity: 0.25">
                                      <p:cBhvr rctx="IE">
                                        <p:cTn id="80" dur="indefinite"/>
                                        <p:tgtEl>
                                          <p:spTgt spid="2"/>
                                        </p:tgtEl>
                                      </p:cBhvr>
                                    </p:animEffect>
                                  </p:childTnLst>
                                </p:cTn>
                              </p:par>
                              <p:par>
                                <p:cTn id="81" presetID="10" presetClass="entr" presetSubtype="0" fill="hold" nodeType="with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mph" presetSubtype="0" nodeType="clickEffect">
                                  <p:stCondLst>
                                    <p:cond delay="0"/>
                                  </p:stCondLst>
                                  <p:childTnLst>
                                    <p:set>
                                      <p:cBhvr rctx="PPT">
                                        <p:cTn id="87" dur="indefinite"/>
                                        <p:tgtEl>
                                          <p:spTgt spid="29"/>
                                        </p:tgtEl>
                                        <p:attrNameLst>
                                          <p:attrName>style.opacity</p:attrName>
                                        </p:attrNameLst>
                                      </p:cBhvr>
                                      <p:to>
                                        <p:strVal val="0.25"/>
                                      </p:to>
                                    </p:set>
                                    <p:animEffect filter="image" prLst="opacity: 0.25">
                                      <p:cBhvr rctx="IE">
                                        <p:cTn id="88" dur="indefinite"/>
                                        <p:tgtEl>
                                          <p:spTgt spid="29"/>
                                        </p:tgtEl>
                                      </p:cBhvr>
                                    </p:animEffect>
                                  </p:childTnLst>
                                </p:cTn>
                              </p:par>
                              <p:par>
                                <p:cTn id="89" presetID="10" presetClass="entr" presetSubtype="0" fill="hold" nodeType="withEffect">
                                  <p:stCondLst>
                                    <p:cond delay="0"/>
                                  </p:stCondLst>
                                  <p:childTnLst>
                                    <p:set>
                                      <p:cBhvr>
                                        <p:cTn id="90" dur="1" fill="hold">
                                          <p:stCondLst>
                                            <p:cond delay="0"/>
                                          </p:stCondLst>
                                        </p:cTn>
                                        <p:tgtEl>
                                          <p:spTgt spid="4"/>
                                        </p:tgtEl>
                                        <p:attrNameLst>
                                          <p:attrName>style.visibility</p:attrName>
                                        </p:attrNameLst>
                                      </p:cBhvr>
                                      <p:to>
                                        <p:strVal val="visible"/>
                                      </p:to>
                                    </p:set>
                                    <p:animEffect transition="in" filter="fade">
                                      <p:cBhvr>
                                        <p:cTn id="91" dur="500"/>
                                        <p:tgtEl>
                                          <p:spTgt spid="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0"/>
                                        </p:tgtEl>
                                        <p:attrNameLst>
                                          <p:attrName>style.visibility</p:attrName>
                                        </p:attrNameLst>
                                      </p:cBhvr>
                                      <p:to>
                                        <p:strVal val="visible"/>
                                      </p:to>
                                    </p:set>
                                    <p:animEffect transition="in" filter="fade">
                                      <p:cBhvr>
                                        <p:cTn id="99" dur="500"/>
                                        <p:tgtEl>
                                          <p:spTgt spid="30"/>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mph" presetSubtype="0" nodeType="clickEffect">
                                  <p:stCondLst>
                                    <p:cond delay="0"/>
                                  </p:stCondLst>
                                  <p:childTnLst>
                                    <p:set>
                                      <p:cBhvr rctx="PPT">
                                        <p:cTn id="103" dur="indefinite"/>
                                        <p:tgtEl>
                                          <p:spTgt spid="4"/>
                                        </p:tgtEl>
                                        <p:attrNameLst>
                                          <p:attrName>style.opacity</p:attrName>
                                        </p:attrNameLst>
                                      </p:cBhvr>
                                      <p:to>
                                        <p:strVal val="0.5"/>
                                      </p:to>
                                    </p:set>
                                    <p:animEffect filter="image" prLst="opacity: 0.5">
                                      <p:cBhvr rctx="IE">
                                        <p:cTn id="104" dur="indefinite"/>
                                        <p:tgtEl>
                                          <p:spTgt spid="4"/>
                                        </p:tgtEl>
                                      </p:cBhvr>
                                    </p:animEffect>
                                  </p:childTnLst>
                                </p:cTn>
                              </p:par>
                              <p:par>
                                <p:cTn id="105" presetID="9" presetClass="emph" presetSubtype="0" grpId="1" nodeType="withEffect">
                                  <p:stCondLst>
                                    <p:cond delay="0"/>
                                  </p:stCondLst>
                                  <p:childTnLst>
                                    <p:set>
                                      <p:cBhvr rctx="PPT">
                                        <p:cTn id="106" dur="indefinite"/>
                                        <p:tgtEl>
                                          <p:spTgt spid="35"/>
                                        </p:tgtEl>
                                        <p:attrNameLst>
                                          <p:attrName>style.opacity</p:attrName>
                                        </p:attrNameLst>
                                      </p:cBhvr>
                                      <p:to>
                                        <p:strVal val="0.5"/>
                                      </p:to>
                                    </p:set>
                                    <p:animEffect filter="image" prLst="opacity: 0.5">
                                      <p:cBhvr rctx="IE">
                                        <p:cTn id="107" dur="indefinite"/>
                                        <p:tgtEl>
                                          <p:spTgt spid="35"/>
                                        </p:tgtEl>
                                      </p:cBhvr>
                                    </p:animEffect>
                                  </p:childTnLst>
                                </p:cTn>
                              </p:par>
                              <p:par>
                                <p:cTn id="108" presetID="9" presetClass="emph" presetSubtype="0" nodeType="withEffect">
                                  <p:stCondLst>
                                    <p:cond delay="0"/>
                                  </p:stCondLst>
                                  <p:childTnLst>
                                    <p:set>
                                      <p:cBhvr rctx="PPT">
                                        <p:cTn id="109" dur="indefinite"/>
                                        <p:tgtEl>
                                          <p:spTgt spid="30"/>
                                        </p:tgtEl>
                                        <p:attrNameLst>
                                          <p:attrName>style.opacity</p:attrName>
                                        </p:attrNameLst>
                                      </p:cBhvr>
                                      <p:to>
                                        <p:strVal val="0.25"/>
                                      </p:to>
                                    </p:set>
                                    <p:animEffect filter="image" prLst="opacity: 0.25">
                                      <p:cBhvr rctx="IE">
                                        <p:cTn id="110" dur="indefinite"/>
                                        <p:tgtEl>
                                          <p:spTgt spid="30"/>
                                        </p:tgtEl>
                                      </p:cBhvr>
                                    </p:animEffect>
                                  </p:childTnLst>
                                </p:cTn>
                              </p:par>
                              <p:par>
                                <p:cTn id="111" presetID="10" presetClass="entr" presetSubtype="0" fill="hold"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9" presetClass="emph" presetSubtype="0" nodeType="clickEffect">
                                  <p:stCondLst>
                                    <p:cond delay="0"/>
                                  </p:stCondLst>
                                  <p:childTnLst>
                                    <p:set>
                                      <p:cBhvr rctx="PPT">
                                        <p:cTn id="117" dur="indefinite"/>
                                        <p:tgtEl>
                                          <p:spTgt spid="31"/>
                                        </p:tgtEl>
                                        <p:attrNameLst>
                                          <p:attrName>style.opacity</p:attrName>
                                        </p:attrNameLst>
                                      </p:cBhvr>
                                      <p:to>
                                        <p:strVal val="0.25"/>
                                      </p:to>
                                    </p:set>
                                    <p:animEffect filter="image" prLst="opacity: 0.25">
                                      <p:cBhvr rctx="IE">
                                        <p:cTn id="118" dur="indefinite"/>
                                        <p:tgtEl>
                                          <p:spTgt spid="31"/>
                                        </p:tgtEl>
                                      </p:cBhvr>
                                    </p:animEffect>
                                  </p:childTnLst>
                                </p:cTn>
                              </p:par>
                              <p:par>
                                <p:cTn id="119" presetID="10" presetClass="entr" presetSubtype="0" fill="hold"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500"/>
                                        <p:tgtEl>
                                          <p:spTgt spid="32"/>
                                        </p:tgtEl>
                                      </p:cBhvr>
                                    </p:animEffect>
                                  </p:childTnLst>
                                </p:cTn>
                              </p:par>
                            </p:childTnLst>
                          </p:cTn>
                        </p:par>
                        <p:par>
                          <p:cTn id="122" fill="hold">
                            <p:stCondLst>
                              <p:cond delay="500"/>
                            </p:stCondLst>
                            <p:childTnLst>
                              <p:par>
                                <p:cTn id="123" presetID="10" presetClass="exit" presetSubtype="0" fill="hold" nodeType="afterEffect">
                                  <p:stCondLst>
                                    <p:cond delay="0"/>
                                  </p:stCondLst>
                                  <p:childTnLst>
                                    <p:animEffect transition="out" filter="fade">
                                      <p:cBhvr>
                                        <p:cTn id="124" dur="1000"/>
                                        <p:tgtEl>
                                          <p:spTgt spid="32"/>
                                        </p:tgtEl>
                                      </p:cBhvr>
                                    </p:animEffect>
                                    <p:set>
                                      <p:cBhvr>
                                        <p:cTn id="125" dur="1" fill="hold">
                                          <p:stCondLst>
                                            <p:cond delay="999"/>
                                          </p:stCondLst>
                                        </p:cTn>
                                        <p:tgtEl>
                                          <p:spTgt spid="32"/>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fade">
                                      <p:cBhvr>
                                        <p:cTn id="128" dur="1000"/>
                                        <p:tgtEl>
                                          <p:spTgt spid="33"/>
                                        </p:tgtEl>
                                      </p:cBhvr>
                                    </p:animEffect>
                                  </p:childTnLst>
                                </p:cTn>
                              </p:par>
                              <p:par>
                                <p:cTn id="129" presetID="6" presetClass="emph" presetSubtype="0" fill="hold" nodeType="withEffect">
                                  <p:stCondLst>
                                    <p:cond delay="0"/>
                                  </p:stCondLst>
                                  <p:childTnLst>
                                    <p:animScale>
                                      <p:cBhvr>
                                        <p:cTn id="130" dur="2000" fill="hold"/>
                                        <p:tgtEl>
                                          <p:spTgt spid="33"/>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34" grpId="1"/>
      <p:bldP spid="35" grpId="0"/>
      <p:bldP spid="3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t>
            </a:r>
            <a:br>
              <a:rPr lang="en-US" dirty="0" smtClean="0"/>
            </a:br>
            <a:r>
              <a:rPr lang="en-US" dirty="0" smtClean="0"/>
              <a:t>The Steve Trautman Co.?</a:t>
            </a:r>
            <a:endParaRPr lang="en-US" dirty="0"/>
          </a:p>
        </p:txBody>
      </p:sp>
      <p:sp>
        <p:nvSpPr>
          <p:cNvPr id="3" name="Content Placeholder 2"/>
          <p:cNvSpPr>
            <a:spLocks noGrp="1"/>
          </p:cNvSpPr>
          <p:nvPr>
            <p:ph idx="1"/>
          </p:nvPr>
        </p:nvSpPr>
        <p:spPr>
          <a:xfrm>
            <a:off x="2744010" y="1078707"/>
            <a:ext cx="6161865" cy="5171281"/>
          </a:xfrm>
        </p:spPr>
        <p:txBody>
          <a:bodyPr>
            <a:normAutofit lnSpcReduction="10000"/>
          </a:bodyPr>
          <a:lstStyle/>
          <a:p>
            <a:pPr marL="0" indent="0" hangingPunct="0">
              <a:buNone/>
            </a:pPr>
            <a:r>
              <a:rPr lang="en-US" dirty="0" smtClean="0"/>
              <a:t>The </a:t>
            </a:r>
            <a:r>
              <a:rPr lang="en-US" dirty="0"/>
              <a:t>Steve Trautman Co. are experts in knowledge </a:t>
            </a:r>
            <a:r>
              <a:rPr lang="en-US" dirty="0" smtClean="0"/>
              <a:t>transfer.</a:t>
            </a:r>
          </a:p>
          <a:p>
            <a:pPr marL="0" indent="0">
              <a:buNone/>
            </a:pPr>
            <a:r>
              <a:rPr lang="en-US" dirty="0"/>
              <a:t>They provide a knowledge transfer framework that supports proactive, methodical, measurable </a:t>
            </a:r>
            <a:r>
              <a:rPr lang="en-US" dirty="0" smtClean="0"/>
              <a:t>on-the-job </a:t>
            </a:r>
            <a:r>
              <a:rPr lang="en-US" dirty="0"/>
              <a:t>training. </a:t>
            </a:r>
            <a:endParaRPr lang="en-US" dirty="0" smtClean="0"/>
          </a:p>
          <a:p>
            <a:pPr marL="0" indent="0">
              <a:buNone/>
            </a:pPr>
            <a:r>
              <a:rPr lang="en-US" dirty="0" smtClean="0"/>
              <a:t>They </a:t>
            </a:r>
            <a:r>
              <a:rPr lang="en-US" dirty="0"/>
              <a:t>offer a variety of services from free tools to a comprehensive knowledge transfer program. As part of the comprehensive program </a:t>
            </a:r>
            <a:r>
              <a:rPr lang="en-US" dirty="0" smtClean="0"/>
              <a:t>they certify clients on the </a:t>
            </a:r>
            <a:r>
              <a:rPr lang="en-US" dirty="0"/>
              <a:t>tools and skills to run the program internally. </a:t>
            </a:r>
          </a:p>
          <a:p>
            <a:pPr marL="0" indent="0" hangingPunct="0">
              <a:buNone/>
            </a:pPr>
            <a:r>
              <a:rPr lang="en-US" dirty="0" smtClean="0"/>
              <a:t>The company, now in its 19</a:t>
            </a:r>
            <a:r>
              <a:rPr lang="en-US" baseline="30000" dirty="0" smtClean="0"/>
              <a:t>th</a:t>
            </a:r>
            <a:r>
              <a:rPr lang="en-US" dirty="0" smtClean="0"/>
              <a:t> year, works globally with high-profile clients  in industries such as high tech, manufacturing, finance, energy, and communications.</a:t>
            </a:r>
            <a:endParaRPr lang="en-US" dirty="0"/>
          </a:p>
        </p:txBody>
      </p:sp>
      <p:sp>
        <p:nvSpPr>
          <p:cNvPr id="4" name="Slide Number Placeholder 3"/>
          <p:cNvSpPr>
            <a:spLocks noGrp="1"/>
          </p:cNvSpPr>
          <p:nvPr>
            <p:ph type="sldNum" sz="quarter" idx="12"/>
          </p:nvPr>
        </p:nvSpPr>
        <p:spPr/>
        <p:txBody>
          <a:bodyPr/>
          <a:lstStyle/>
          <a:p>
            <a:fld id="{0E25FC50-31AA-46BA-A987-6FB35E901EF3}"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992858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05296" y="0"/>
            <a:ext cx="2238703"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rautman Book005.jpg"/>
          <p:cNvPicPr>
            <a:picLocks noChangeAspect="1"/>
          </p:cNvPicPr>
          <p:nvPr/>
        </p:nvPicPr>
        <p:blipFill>
          <a:blip r:embed="rId3"/>
          <a:stretch>
            <a:fillRect/>
          </a:stretch>
        </p:blipFill>
        <p:spPr>
          <a:xfrm>
            <a:off x="7110302" y="326437"/>
            <a:ext cx="1828703" cy="2732084"/>
          </a:xfrm>
          <a:prstGeom prst="rect">
            <a:avLst/>
          </a:prstGeom>
        </p:spPr>
      </p:pic>
      <p:pic>
        <p:nvPicPr>
          <p:cNvPr id="7" name="Picture 6" descr="Trautman Book006.jpg"/>
          <p:cNvPicPr>
            <a:picLocks noChangeAspect="1"/>
          </p:cNvPicPr>
          <p:nvPr/>
        </p:nvPicPr>
        <p:blipFill>
          <a:blip r:embed="rId4"/>
          <a:stretch>
            <a:fillRect/>
          </a:stretch>
        </p:blipFill>
        <p:spPr>
          <a:xfrm>
            <a:off x="7146482" y="3341582"/>
            <a:ext cx="1792523" cy="2711168"/>
          </a:xfrm>
          <a:prstGeom prst="rect">
            <a:avLst/>
          </a:prstGeom>
        </p:spPr>
      </p:pic>
      <p:sp>
        <p:nvSpPr>
          <p:cNvPr id="2" name="Title 1"/>
          <p:cNvSpPr>
            <a:spLocks noGrp="1"/>
          </p:cNvSpPr>
          <p:nvPr>
            <p:ph type="title"/>
          </p:nvPr>
        </p:nvSpPr>
        <p:spPr>
          <a:xfrm>
            <a:off x="930166" y="362416"/>
            <a:ext cx="5849006" cy="1214136"/>
          </a:xfrm>
        </p:spPr>
        <p:txBody>
          <a:bodyPr>
            <a:noAutofit/>
          </a:bodyPr>
          <a:lstStyle/>
          <a:p>
            <a:pPr lvl="0"/>
            <a:r>
              <a:rPr lang="en-US" sz="4800" dirty="0" smtClean="0"/>
              <a:t>Questions?</a:t>
            </a:r>
            <a:endParaRPr lang="en-US" sz="4800" dirty="0"/>
          </a:p>
        </p:txBody>
      </p:sp>
      <p:sp>
        <p:nvSpPr>
          <p:cNvPr id="4" name="Slide Number Placeholder 3"/>
          <p:cNvSpPr>
            <a:spLocks noGrp="1"/>
          </p:cNvSpPr>
          <p:nvPr>
            <p:ph type="sldNum" sz="quarter" idx="12"/>
          </p:nvPr>
        </p:nvSpPr>
        <p:spPr/>
        <p:txBody>
          <a:bodyPr/>
          <a:lstStyle/>
          <a:p>
            <a:fld id="{0E25FC50-31AA-46BA-A987-6FB35E901EF3}" type="slidenum">
              <a:rPr lang="en-US" smtClean="0"/>
              <a:t>7</a:t>
            </a:fld>
            <a:endParaRPr lang="en-US"/>
          </a:p>
        </p:txBody>
      </p:sp>
      <p:sp>
        <p:nvSpPr>
          <p:cNvPr id="5" name="Rectangle 4"/>
          <p:cNvSpPr/>
          <p:nvPr/>
        </p:nvSpPr>
        <p:spPr>
          <a:xfrm>
            <a:off x="2722830" y="4003396"/>
            <a:ext cx="3299598" cy="1938992"/>
          </a:xfrm>
          <a:prstGeom prst="rect">
            <a:avLst/>
          </a:prstGeom>
        </p:spPr>
        <p:txBody>
          <a:bodyPr wrap="square">
            <a:spAutoFit/>
          </a:bodyPr>
          <a:lstStyle/>
          <a:p>
            <a:r>
              <a:rPr lang="en-US" b="1" dirty="0" smtClean="0">
                <a:solidFill>
                  <a:srgbClr val="2CB6D2"/>
                </a:solidFill>
              </a:rPr>
              <a:t>LEARN MORE!</a:t>
            </a:r>
          </a:p>
          <a:p>
            <a:r>
              <a:rPr lang="en-US" b="1" dirty="0" smtClean="0">
                <a:solidFill>
                  <a:prstClr val="white"/>
                </a:solidFill>
              </a:rPr>
              <a:t>Download the White Paper</a:t>
            </a:r>
          </a:p>
          <a:p>
            <a:endParaRPr lang="en-US" sz="1600" i="1" dirty="0" smtClean="0">
              <a:solidFill>
                <a:prstClr val="white"/>
              </a:solidFill>
            </a:endParaRPr>
          </a:p>
          <a:p>
            <a:r>
              <a:rPr lang="en-US" sz="1600" i="1" dirty="0" smtClean="0">
                <a:solidFill>
                  <a:prstClr val="white"/>
                </a:solidFill>
              </a:rPr>
              <a:t>Knowledge Transfer:  Preserving </a:t>
            </a:r>
            <a:r>
              <a:rPr lang="en-US" sz="1600" i="1" dirty="0">
                <a:solidFill>
                  <a:prstClr val="white"/>
                </a:solidFill>
              </a:rPr>
              <a:t>Y</a:t>
            </a:r>
            <a:r>
              <a:rPr lang="en-US" sz="1600" i="1" dirty="0" smtClean="0">
                <a:solidFill>
                  <a:prstClr val="white"/>
                </a:solidFill>
              </a:rPr>
              <a:t>our </a:t>
            </a:r>
            <a:r>
              <a:rPr lang="en-US" sz="1600" i="1" dirty="0">
                <a:solidFill>
                  <a:prstClr val="white"/>
                </a:solidFill>
              </a:rPr>
              <a:t>S</a:t>
            </a:r>
            <a:r>
              <a:rPr lang="en-US" sz="1600" i="1" dirty="0" smtClean="0">
                <a:solidFill>
                  <a:prstClr val="white"/>
                </a:solidFill>
              </a:rPr>
              <a:t>ecret Sauce </a:t>
            </a:r>
          </a:p>
          <a:p>
            <a:endParaRPr lang="en-US" sz="1600" i="1" dirty="0">
              <a:solidFill>
                <a:prstClr val="white"/>
              </a:solidFill>
            </a:endParaRPr>
          </a:p>
          <a:p>
            <a:r>
              <a:rPr lang="en-US" sz="2000" dirty="0" smtClean="0">
                <a:solidFill>
                  <a:prstClr val="white"/>
                </a:solidFill>
              </a:rPr>
              <a:t>www.stevetrautman.com</a:t>
            </a:r>
            <a:endParaRPr lang="en-US" sz="2000" dirty="0"/>
          </a:p>
        </p:txBody>
      </p:sp>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859" y="4003396"/>
            <a:ext cx="1828799" cy="2237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0209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C Corp Template">
  <a:themeElements>
    <a:clrScheme name="Trautman">
      <a:dk1>
        <a:srgbClr val="474747"/>
      </a:dk1>
      <a:lt1>
        <a:sysClr val="window" lastClr="FFFFFF"/>
      </a:lt1>
      <a:dk2>
        <a:srgbClr val="3A1546"/>
      </a:dk2>
      <a:lt2>
        <a:srgbClr val="E6E6E6"/>
      </a:lt2>
      <a:accent1>
        <a:srgbClr val="2B87AF"/>
      </a:accent1>
      <a:accent2>
        <a:srgbClr val="A1BB21"/>
      </a:accent2>
      <a:accent3>
        <a:srgbClr val="860855"/>
      </a:accent3>
      <a:accent4>
        <a:srgbClr val="808080"/>
      </a:accent4>
      <a:accent5>
        <a:srgbClr val="CCCCCC"/>
      </a:accent5>
      <a:accent6>
        <a:srgbClr val="47C6F2"/>
      </a:accent6>
      <a:hlink>
        <a:srgbClr val="3DBAE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TC Corp Template">
  <a:themeElements>
    <a:clrScheme name="Trautman">
      <a:dk1>
        <a:srgbClr val="474747"/>
      </a:dk1>
      <a:lt1>
        <a:sysClr val="window" lastClr="FFFFFF"/>
      </a:lt1>
      <a:dk2>
        <a:srgbClr val="3A1546"/>
      </a:dk2>
      <a:lt2>
        <a:srgbClr val="E6E6E6"/>
      </a:lt2>
      <a:accent1>
        <a:srgbClr val="2B87AF"/>
      </a:accent1>
      <a:accent2>
        <a:srgbClr val="A1BB21"/>
      </a:accent2>
      <a:accent3>
        <a:srgbClr val="860855"/>
      </a:accent3>
      <a:accent4>
        <a:srgbClr val="808080"/>
      </a:accent4>
      <a:accent5>
        <a:srgbClr val="CCCCCC"/>
      </a:accent5>
      <a:accent6>
        <a:srgbClr val="47C6F2"/>
      </a:accent6>
      <a:hlink>
        <a:srgbClr val="3DBAE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STC Corp Template</Template>
  <TotalTime>63946</TotalTime>
  <Words>1122</Words>
  <Application>Microsoft Office PowerPoint</Application>
  <PresentationFormat>On-screen Show (4:3)</PresentationFormat>
  <Paragraphs>58</Paragraphs>
  <Slides>7</Slides>
  <Notes>7</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STC Corp Template</vt:lpstr>
      <vt:lpstr>Office Theme</vt:lpstr>
      <vt:lpstr>1_STC Corp Template</vt:lpstr>
      <vt:lpstr> Preserving Your Secret Sauce: The Steve Trautman Co. 3-step Knowledge Transfer Process  </vt:lpstr>
      <vt:lpstr>What is Knowledge Transfer?</vt:lpstr>
      <vt:lpstr>WHAT keeps you AWAKE at night?   </vt:lpstr>
      <vt:lpstr> 3-STEP      Knowledge Transfer Solution</vt:lpstr>
      <vt:lpstr>PowerPoint Presentation</vt:lpstr>
      <vt:lpstr>Who is  The Steve Trautman Co.?</vt:lpstr>
      <vt:lpstr>Questions?</vt:lpstr>
    </vt:vector>
  </TitlesOfParts>
  <Company>The Steve Trautman 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Transfer Across Generations:  Preserving Your Secret Sauce</dc:title>
  <dc:subject>Knoweldge Transfer, Aging Workforce, Generational Issues,</dc:subject>
  <dc:creator>Steve Trautman</dc:creator>
  <dc:description>[Session M126]</dc:description>
  <cp:lastModifiedBy>Sonja Office</cp:lastModifiedBy>
  <cp:revision>128</cp:revision>
  <dcterms:created xsi:type="dcterms:W3CDTF">2011-09-22T23:20:36Z</dcterms:created>
  <dcterms:modified xsi:type="dcterms:W3CDTF">2013-05-22T23:26:10Z</dcterms:modified>
</cp:coreProperties>
</file>