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9C2"/>
    <a:srgbClr val="EDEDE0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11903B-0BA4-4802-861A-90A3E0322A0C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8537CC-2526-43C3-96B0-6F2109821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3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Knowledge Silo Matrix = Assess and Prioritize Risk</a:t>
            </a:r>
          </a:p>
          <a:p>
            <a:r>
              <a:rPr lang="en-US" dirty="0" smtClean="0"/>
              <a:t>Skill Development Plan = Measurable Path to Action</a:t>
            </a:r>
          </a:p>
          <a:p>
            <a:r>
              <a:rPr lang="en-US" dirty="0" smtClean="0"/>
              <a:t>Knowledge Transfer Workshop = Empowers mentors</a:t>
            </a:r>
            <a:r>
              <a:rPr lang="en-US" baseline="0" dirty="0" smtClean="0"/>
              <a:t> to act on their plan.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37CC-2526-43C3-96B0-6F21098215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30558-8DE3-4D84-80B6-EDC1C34442E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620B9-AFA8-4948-A0D3-2A90C927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3505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E99C2"/>
                </a:solidFill>
              </a:rPr>
              <a:t>Through a Repeatable Process &amp; Tools</a:t>
            </a:r>
            <a:endParaRPr lang="en-US" b="1" dirty="0">
              <a:solidFill>
                <a:srgbClr val="2E99C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52400"/>
            <a:ext cx="5638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Replicating the expertise, wisdom and tacit knowledge of critical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professionals into the heads and hands of their coworkers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Knowledge Transfer: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066800"/>
            <a:ext cx="3962400" cy="2286000"/>
          </a:xfrm>
          <a:prstGeom prst="rect">
            <a:avLst/>
          </a:prstGeom>
          <a:solidFill>
            <a:srgbClr val="EDED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3810000" cy="228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>
                <a:solidFill>
                  <a:srgbClr val="2E99C2"/>
                </a:solidFill>
              </a:rPr>
              <a:t>What Benefits will be </a:t>
            </a:r>
            <a:r>
              <a:rPr lang="en-US" b="1" dirty="0" smtClean="0">
                <a:solidFill>
                  <a:srgbClr val="2E99C2"/>
                </a:solidFill>
              </a:rPr>
              <a:t>gained</a:t>
            </a:r>
            <a:r>
              <a:rPr lang="en-US" b="1" dirty="0">
                <a:solidFill>
                  <a:srgbClr val="2E99C2"/>
                </a:solidFill>
              </a:rPr>
              <a:t>?</a:t>
            </a:r>
          </a:p>
          <a:p>
            <a:pPr marL="171450" indent="-171450">
              <a:lnSpc>
                <a:spcPct val="110000"/>
              </a:lnSpc>
              <a:buFont typeface="Arial"/>
              <a:buChar char="•"/>
              <a:tabLst>
                <a:tab pos="2743200" algn="l"/>
              </a:tabLst>
            </a:pPr>
            <a:r>
              <a:rPr lang="en-US" sz="1200" dirty="0" smtClean="0"/>
              <a:t>Development </a:t>
            </a:r>
            <a:r>
              <a:rPr lang="en-US" sz="1200" dirty="0"/>
              <a:t>of the workforce needed to hit our 1-3 year strategy</a:t>
            </a:r>
          </a:p>
          <a:p>
            <a:pPr marL="171450" indent="-171450">
              <a:lnSpc>
                <a:spcPct val="110000"/>
              </a:lnSpc>
              <a:buFont typeface="Arial"/>
              <a:buChar char="•"/>
              <a:tabLst>
                <a:tab pos="2743200" algn="l"/>
              </a:tabLst>
            </a:pPr>
            <a:r>
              <a:rPr lang="en-US" sz="1200" dirty="0"/>
              <a:t>50% quicker on-boarding &amp; 90% retention of unique knowledge</a:t>
            </a:r>
          </a:p>
          <a:p>
            <a:pPr marL="171450" indent="-171450">
              <a:lnSpc>
                <a:spcPct val="110000"/>
              </a:lnSpc>
              <a:buFont typeface="Arial"/>
              <a:buChar char="•"/>
              <a:tabLst>
                <a:tab pos="2743200" algn="l"/>
              </a:tabLst>
            </a:pPr>
            <a:r>
              <a:rPr lang="en-US" sz="1200" dirty="0" smtClean="0"/>
              <a:t>Engagement </a:t>
            </a:r>
            <a:r>
              <a:rPr lang="en-US" sz="1200" dirty="0"/>
              <a:t>and retention of </a:t>
            </a:r>
            <a:r>
              <a:rPr lang="en-US" sz="1200" dirty="0" err="1"/>
              <a:t>Millennials</a:t>
            </a:r>
            <a:r>
              <a:rPr lang="en-US" sz="1200" dirty="0"/>
              <a:t> through increased career opportunities</a:t>
            </a:r>
          </a:p>
          <a:p>
            <a:pPr marL="171450" indent="-171450">
              <a:lnSpc>
                <a:spcPct val="110000"/>
              </a:lnSpc>
              <a:buFont typeface="Arial"/>
              <a:buChar char="•"/>
              <a:tabLst>
                <a:tab pos="2743200" algn="l"/>
              </a:tabLst>
            </a:pPr>
            <a:r>
              <a:rPr lang="en-US" sz="1200" dirty="0" smtClean="0"/>
              <a:t>Identifying </a:t>
            </a:r>
            <a:r>
              <a:rPr lang="en-US" sz="1200" dirty="0"/>
              <a:t>best practices and creating consistency (e.g. working with offshore partners)</a:t>
            </a:r>
          </a:p>
          <a:p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800600" y="1066800"/>
            <a:ext cx="3962400" cy="2286000"/>
          </a:xfrm>
          <a:prstGeom prst="rect">
            <a:avLst/>
          </a:prstGeom>
          <a:solidFill>
            <a:srgbClr val="EDEDE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876800" y="1143000"/>
            <a:ext cx="3810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>
                <a:solidFill>
                  <a:srgbClr val="2E99C2"/>
                </a:solidFill>
              </a:rPr>
              <a:t>What Risks will be A</a:t>
            </a:r>
            <a:r>
              <a:rPr lang="en-US" b="1" dirty="0" smtClean="0">
                <a:solidFill>
                  <a:srgbClr val="2E99C2"/>
                </a:solidFill>
              </a:rPr>
              <a:t>voided?</a:t>
            </a:r>
          </a:p>
          <a:p>
            <a:pPr marL="171450" indent="-171450">
              <a:lnSpc>
                <a:spcPct val="110000"/>
              </a:lnSpc>
              <a:buFont typeface="Arial"/>
              <a:buChar char="•"/>
            </a:pPr>
            <a:r>
              <a:rPr lang="en-US" sz="1200" dirty="0"/>
              <a:t>Reduce number of employees with unique </a:t>
            </a:r>
            <a:r>
              <a:rPr lang="en-US" sz="1200" dirty="0" err="1"/>
              <a:t>siloe’d</a:t>
            </a:r>
            <a:r>
              <a:rPr lang="en-US" sz="1200" dirty="0"/>
              <a:t> knowledge</a:t>
            </a:r>
          </a:p>
          <a:p>
            <a:pPr marL="171450" indent="-171450">
              <a:lnSpc>
                <a:spcPct val="110000"/>
              </a:lnSpc>
              <a:buFont typeface="Arial"/>
              <a:buChar char="•"/>
            </a:pPr>
            <a:r>
              <a:rPr lang="en-US" sz="1200" dirty="0"/>
              <a:t>Minimizing the knowledge loss impact of retiring workers</a:t>
            </a:r>
          </a:p>
          <a:p>
            <a:pPr marL="171450" indent="-171450">
              <a:lnSpc>
                <a:spcPct val="110000"/>
              </a:lnSpc>
              <a:buFont typeface="Arial"/>
              <a:buChar char="•"/>
            </a:pPr>
            <a:r>
              <a:rPr lang="en-US" sz="1200" dirty="0"/>
              <a:t>Load leveling to reduce overreliance on one expert = Talent Risk Mitigation</a:t>
            </a:r>
          </a:p>
          <a:p>
            <a:pPr marL="171450" indent="-171450">
              <a:lnSpc>
                <a:spcPct val="110000"/>
              </a:lnSpc>
              <a:buFont typeface="Arial"/>
              <a:buChar char="•"/>
            </a:pPr>
            <a:r>
              <a:rPr lang="en-US" sz="1200" dirty="0" smtClean="0"/>
              <a:t>Prepare for emergency talent loss </a:t>
            </a:r>
            <a:r>
              <a:rPr lang="en-US" sz="1200" dirty="0"/>
              <a:t>scenarios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9728" y="3962400"/>
            <a:ext cx="2862072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40964" y="3962400"/>
            <a:ext cx="2862072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72200" y="3962400"/>
            <a:ext cx="2862072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KSM_chart_pp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91000"/>
            <a:ext cx="2743200" cy="2438400"/>
          </a:xfrm>
          <a:prstGeom prst="rect">
            <a:avLst/>
          </a:prstGeom>
        </p:spPr>
      </p:pic>
      <p:pic>
        <p:nvPicPr>
          <p:cNvPr id="25" name="Picture 24" descr="SDP_chart_ppt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191000"/>
            <a:ext cx="2743200" cy="1549400"/>
          </a:xfrm>
          <a:prstGeom prst="rect">
            <a:avLst/>
          </a:prstGeom>
        </p:spPr>
      </p:pic>
      <p:pic>
        <p:nvPicPr>
          <p:cNvPr id="26" name="Picture 25" descr="KTW_chart_ppt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191000"/>
            <a:ext cx="2768600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139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Goodyear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Denise Glancy</dc:creator>
  <cp:lastModifiedBy>Sonja Office</cp:lastModifiedBy>
  <cp:revision>30</cp:revision>
  <dcterms:created xsi:type="dcterms:W3CDTF">2012-08-27T12:43:09Z</dcterms:created>
  <dcterms:modified xsi:type="dcterms:W3CDTF">2013-03-22T22:28:22Z</dcterms:modified>
</cp:coreProperties>
</file>